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DM Sans Bold" panose="020B0604020202020204" charset="0"/>
      <p:regular r:id="rId12"/>
    </p:embeddedFont>
    <p:embeddedFont>
      <p:font typeface="DM Serif Display" pitchFamily="2" charset="0"/>
      <p:regular r:id="rId13"/>
    </p:embeddedFont>
    <p:embeddedFont>
      <p:font typeface="Montserrat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73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11.svg"/><Relationship Id="rId21" Type="http://schemas.openxmlformats.org/officeDocument/2006/relationships/image" Target="../media/image27.png"/><Relationship Id="rId7" Type="http://schemas.openxmlformats.org/officeDocument/2006/relationships/image" Target="../media/image8.sv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image" Target="../media/image10.png"/><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7.png"/><Relationship Id="rId5" Type="http://schemas.openxmlformats.org/officeDocument/2006/relationships/image" Target="../media/image13.sv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10.png"/><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1.svg"/><Relationship Id="rId5" Type="http://schemas.openxmlformats.org/officeDocument/2006/relationships/image" Target="../media/image13.svg"/><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image" Target="../media/image12.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11.svg"/><Relationship Id="rId21" Type="http://schemas.openxmlformats.org/officeDocument/2006/relationships/image" Target="../media/image49.png"/><Relationship Id="rId7" Type="http://schemas.openxmlformats.org/officeDocument/2006/relationships/image" Target="../media/image8.sv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image" Target="../media/image10.png"/><Relationship Id="rId16" Type="http://schemas.openxmlformats.org/officeDocument/2006/relationships/image" Target="../media/image44.pn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52.svg"/><Relationship Id="rId5" Type="http://schemas.openxmlformats.org/officeDocument/2006/relationships/image" Target="../media/image13.svg"/><Relationship Id="rId15" Type="http://schemas.openxmlformats.org/officeDocument/2006/relationships/image" Target="../media/image43.png"/><Relationship Id="rId23" Type="http://schemas.openxmlformats.org/officeDocument/2006/relationships/image" Target="../media/image51.png"/><Relationship Id="rId10" Type="http://schemas.openxmlformats.org/officeDocument/2006/relationships/image" Target="../media/image9.png"/><Relationship Id="rId19" Type="http://schemas.openxmlformats.org/officeDocument/2006/relationships/image" Target="../media/image47.png"/><Relationship Id="rId4" Type="http://schemas.openxmlformats.org/officeDocument/2006/relationships/image" Target="../media/image12.png"/><Relationship Id="rId9" Type="http://schemas.openxmlformats.org/officeDocument/2006/relationships/image" Target="../media/image15.svg"/><Relationship Id="rId14" Type="http://schemas.openxmlformats.org/officeDocument/2006/relationships/image" Target="../media/image42.svg"/><Relationship Id="rId22"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4.png"/><Relationship Id="rId5" Type="http://schemas.openxmlformats.org/officeDocument/2006/relationships/image" Target="../media/image13.svg"/><Relationship Id="rId10" Type="http://schemas.openxmlformats.org/officeDocument/2006/relationships/image" Target="../media/image5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1.svg"/><Relationship Id="rId7" Type="http://schemas.openxmlformats.org/officeDocument/2006/relationships/image" Target="../media/image8.svg"/><Relationship Id="rId12" Type="http://schemas.openxmlformats.org/officeDocument/2006/relationships/image" Target="../media/image6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13.svg"/><Relationship Id="rId10" Type="http://schemas.openxmlformats.org/officeDocument/2006/relationships/image" Target="../media/image59.png"/><Relationship Id="rId4" Type="http://schemas.openxmlformats.org/officeDocument/2006/relationships/image" Target="../media/image12.pn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15.svg"/><Relationship Id="rId7" Type="http://schemas.openxmlformats.org/officeDocument/2006/relationships/image" Target="../media/image16.png"/><Relationship Id="rId12"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4.png"/><Relationship Id="rId5" Type="http://schemas.openxmlformats.org/officeDocument/2006/relationships/image" Target="../media/image13.svg"/><Relationship Id="rId10" Type="http://schemas.openxmlformats.org/officeDocument/2006/relationships/image" Target="../media/image63.png"/><Relationship Id="rId4" Type="http://schemas.openxmlformats.org/officeDocument/2006/relationships/image" Target="../media/image12.png"/><Relationship Id="rId9" Type="http://schemas.openxmlformats.org/officeDocument/2006/relationships/image" Target="../media/image62.svg"/></Relationships>
</file>

<file path=ppt/slides/_rels/slide8.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png"/><Relationship Id="rId3" Type="http://schemas.openxmlformats.org/officeDocument/2006/relationships/image" Target="../media/image68.svg"/><Relationship Id="rId7" Type="http://schemas.openxmlformats.org/officeDocument/2006/relationships/image" Target="../media/image72.jpeg"/><Relationship Id="rId12" Type="http://schemas.openxmlformats.org/officeDocument/2006/relationships/image" Target="../media/image77.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jpeg"/><Relationship Id="rId10" Type="http://schemas.openxmlformats.org/officeDocument/2006/relationships/image" Target="../media/image75.sv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97710" y="9699031"/>
            <a:ext cx="14512442" cy="5650687"/>
          </a:xfrm>
          <a:custGeom>
            <a:avLst/>
            <a:gdLst/>
            <a:ahLst/>
            <a:cxnLst/>
            <a:rect l="l" t="t" r="r" b="b"/>
            <a:pathLst>
              <a:path w="14512442" h="5650687">
                <a:moveTo>
                  <a:pt x="0" y="0"/>
                </a:moveTo>
                <a:lnTo>
                  <a:pt x="14512443" y="0"/>
                </a:lnTo>
                <a:lnTo>
                  <a:pt x="14512443" y="5650687"/>
                </a:lnTo>
                <a:lnTo>
                  <a:pt x="0" y="5650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99536" y="9281103"/>
            <a:ext cx="14073426" cy="2852299"/>
          </a:xfrm>
          <a:custGeom>
            <a:avLst/>
            <a:gdLst/>
            <a:ahLst/>
            <a:cxnLst/>
            <a:rect l="l" t="t" r="r" b="b"/>
            <a:pathLst>
              <a:path w="14073426" h="2852299">
                <a:moveTo>
                  <a:pt x="0" y="0"/>
                </a:moveTo>
                <a:lnTo>
                  <a:pt x="14073426" y="0"/>
                </a:lnTo>
                <a:lnTo>
                  <a:pt x="14073426" y="2852299"/>
                </a:lnTo>
                <a:lnTo>
                  <a:pt x="0" y="2852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490958" y="8820521"/>
            <a:ext cx="12607261" cy="2852299"/>
          </a:xfrm>
          <a:custGeom>
            <a:avLst/>
            <a:gdLst/>
            <a:ahLst/>
            <a:cxnLst/>
            <a:rect l="l" t="t" r="r" b="b"/>
            <a:pathLst>
              <a:path w="12607261" h="2852299">
                <a:moveTo>
                  <a:pt x="0" y="0"/>
                </a:moveTo>
                <a:lnTo>
                  <a:pt x="12607261" y="0"/>
                </a:lnTo>
                <a:lnTo>
                  <a:pt x="12607261" y="2852300"/>
                </a:lnTo>
                <a:lnTo>
                  <a:pt x="0" y="2852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528152" y="370151"/>
            <a:ext cx="10016214" cy="9077192"/>
          </a:xfrm>
          <a:custGeom>
            <a:avLst/>
            <a:gdLst/>
            <a:ahLst/>
            <a:cxnLst/>
            <a:rect l="l" t="t" r="r" b="b"/>
            <a:pathLst>
              <a:path w="10016214" h="9077192">
                <a:moveTo>
                  <a:pt x="0" y="0"/>
                </a:moveTo>
                <a:lnTo>
                  <a:pt x="10016213" y="0"/>
                </a:lnTo>
                <a:lnTo>
                  <a:pt x="10016213" y="9077192"/>
                </a:lnTo>
                <a:lnTo>
                  <a:pt x="0" y="90771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0" y="0"/>
            <a:ext cx="18288000" cy="8950433"/>
            <a:chOff x="0" y="0"/>
            <a:chExt cx="24384000" cy="11933911"/>
          </a:xfrm>
        </p:grpSpPr>
        <p:sp>
          <p:nvSpPr>
            <p:cNvPr id="7" name="Freeform 7"/>
            <p:cNvSpPr/>
            <p:nvPr/>
          </p:nvSpPr>
          <p:spPr>
            <a:xfrm>
              <a:off x="0" y="0"/>
              <a:ext cx="24384000" cy="11933936"/>
            </a:xfrm>
            <a:custGeom>
              <a:avLst/>
              <a:gdLst/>
              <a:ahLst/>
              <a:cxnLst/>
              <a:rect l="l" t="t" r="r" b="b"/>
              <a:pathLst>
                <a:path w="24384000" h="11933936">
                  <a:moveTo>
                    <a:pt x="0" y="0"/>
                  </a:moveTo>
                  <a:lnTo>
                    <a:pt x="24384000" y="0"/>
                  </a:lnTo>
                  <a:lnTo>
                    <a:pt x="24384000" y="11933936"/>
                  </a:lnTo>
                  <a:lnTo>
                    <a:pt x="0" y="11933936"/>
                  </a:lnTo>
                  <a:lnTo>
                    <a:pt x="0" y="0"/>
                  </a:lnTo>
                  <a:close/>
                </a:path>
              </a:pathLst>
            </a:custGeom>
            <a:blipFill>
              <a:blip r:embed="rId10"/>
              <a:stretch>
                <a:fillRect t="-41337" b="-165149"/>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747699"/>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95181" y="7713397"/>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a:spLocks noGrp="1" noRot="1" noMove="1" noResize="1" noEditPoints="1" noAdjustHandles="1" noChangeArrowheads="1" noChangeShapeType="1"/>
          </p:cNvSpPr>
          <p:nvPr/>
        </p:nvSpPr>
        <p:spPr>
          <a:xfrm>
            <a:off x="10968714" y="370151"/>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sp>
      <p:grpSp>
        <p:nvGrpSpPr>
          <p:cNvPr id="49" name="Group 13">
            <a:extLst>
              <a:ext uri="{FF2B5EF4-FFF2-40B4-BE49-F238E27FC236}">
                <a16:creationId xmlns:a16="http://schemas.microsoft.com/office/drawing/2014/main" id="{05B8B8E5-ADA3-48C6-26DD-CEEBEC6E5B24}"/>
              </a:ext>
            </a:extLst>
          </p:cNvPr>
          <p:cNvGrpSpPr/>
          <p:nvPr/>
        </p:nvGrpSpPr>
        <p:grpSpPr>
          <a:xfrm>
            <a:off x="13481726" y="7443166"/>
            <a:ext cx="2486146" cy="1946215"/>
            <a:chOff x="0" y="0"/>
            <a:chExt cx="892282" cy="698500"/>
          </a:xfrm>
        </p:grpSpPr>
        <p:sp>
          <p:nvSpPr>
            <p:cNvPr id="50" name="Freeform 14">
              <a:extLst>
                <a:ext uri="{FF2B5EF4-FFF2-40B4-BE49-F238E27FC236}">
                  <a16:creationId xmlns:a16="http://schemas.microsoft.com/office/drawing/2014/main" id="{E4352F0D-8252-591B-DE9B-F62211F78379}"/>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51" name="TextBox 15">
              <a:extLst>
                <a:ext uri="{FF2B5EF4-FFF2-40B4-BE49-F238E27FC236}">
                  <a16:creationId xmlns:a16="http://schemas.microsoft.com/office/drawing/2014/main" id="{B13CC59E-EAD3-9C96-7B21-F612D98DA30E}"/>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grpSp>
        <p:nvGrpSpPr>
          <p:cNvPr id="43" name="Group 13">
            <a:extLst>
              <a:ext uri="{FF2B5EF4-FFF2-40B4-BE49-F238E27FC236}">
                <a16:creationId xmlns:a16="http://schemas.microsoft.com/office/drawing/2014/main" id="{945D85B3-E8F6-461D-2928-41CB9E333B1F}"/>
              </a:ext>
            </a:extLst>
          </p:cNvPr>
          <p:cNvGrpSpPr/>
          <p:nvPr/>
        </p:nvGrpSpPr>
        <p:grpSpPr>
          <a:xfrm>
            <a:off x="15534169" y="4237426"/>
            <a:ext cx="2486146" cy="1946215"/>
            <a:chOff x="0" y="0"/>
            <a:chExt cx="892282" cy="698500"/>
          </a:xfrm>
        </p:grpSpPr>
        <p:sp>
          <p:nvSpPr>
            <p:cNvPr id="44" name="Freeform 14">
              <a:extLst>
                <a:ext uri="{FF2B5EF4-FFF2-40B4-BE49-F238E27FC236}">
                  <a16:creationId xmlns:a16="http://schemas.microsoft.com/office/drawing/2014/main" id="{049D3A18-51C9-5438-C2D9-2EF3B5F89930}"/>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5" name="TextBox 15">
              <a:extLst>
                <a:ext uri="{FF2B5EF4-FFF2-40B4-BE49-F238E27FC236}">
                  <a16:creationId xmlns:a16="http://schemas.microsoft.com/office/drawing/2014/main" id="{9E19D3D6-439A-737F-2868-5F6F3EA79D48}"/>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sz="2000"/>
            </a:p>
          </p:txBody>
        </p:sp>
      </p:grpSp>
      <p:sp>
        <p:nvSpPr>
          <p:cNvPr id="5" name="Freeform 5"/>
          <p:cNvSpPr/>
          <p:nvPr/>
        </p:nvSpPr>
        <p:spPr>
          <a:xfrm>
            <a:off x="-880082" y="-4674455"/>
            <a:ext cx="13674881" cy="5147205"/>
          </a:xfrm>
          <a:custGeom>
            <a:avLst/>
            <a:gdLst/>
            <a:ahLst/>
            <a:cxnLst/>
            <a:rect l="l" t="t" r="r" b="b"/>
            <a:pathLst>
              <a:path w="13674881" h="5147205">
                <a:moveTo>
                  <a:pt x="0" y="0"/>
                </a:moveTo>
                <a:lnTo>
                  <a:pt x="13674880" y="0"/>
                </a:lnTo>
                <a:lnTo>
                  <a:pt x="13674880"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46" name="Group 13">
            <a:extLst>
              <a:ext uri="{FF2B5EF4-FFF2-40B4-BE49-F238E27FC236}">
                <a16:creationId xmlns:a16="http://schemas.microsoft.com/office/drawing/2014/main" id="{A5E392B7-6BBB-72CB-4D5B-2EDB41C8A342}"/>
              </a:ext>
            </a:extLst>
          </p:cNvPr>
          <p:cNvGrpSpPr/>
          <p:nvPr/>
        </p:nvGrpSpPr>
        <p:grpSpPr>
          <a:xfrm>
            <a:off x="15591132" y="6334932"/>
            <a:ext cx="2486146" cy="1946215"/>
            <a:chOff x="0" y="0"/>
            <a:chExt cx="892282" cy="698500"/>
          </a:xfrm>
        </p:grpSpPr>
        <p:sp>
          <p:nvSpPr>
            <p:cNvPr id="47" name="Freeform 14">
              <a:extLst>
                <a:ext uri="{FF2B5EF4-FFF2-40B4-BE49-F238E27FC236}">
                  <a16:creationId xmlns:a16="http://schemas.microsoft.com/office/drawing/2014/main" id="{E9301FFB-DE09-4077-E00D-605ADF2C6C7F}"/>
                </a:ext>
              </a:extLst>
            </p:cNvPr>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48" name="TextBox 15">
              <a:extLst>
                <a:ext uri="{FF2B5EF4-FFF2-40B4-BE49-F238E27FC236}">
                  <a16:creationId xmlns:a16="http://schemas.microsoft.com/office/drawing/2014/main" id="{D1AA058B-9F91-EC00-C074-23C2D1A9608D}"/>
                </a:ext>
              </a:extLst>
            </p:cNvPr>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6" name="Freeform 6"/>
          <p:cNvSpPr/>
          <p:nvPr/>
        </p:nvSpPr>
        <p:spPr>
          <a:xfrm>
            <a:off x="-5967432" y="-3252042"/>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708226" y="0"/>
            <a:ext cx="6579774" cy="1809438"/>
          </a:xfrm>
          <a:custGeom>
            <a:avLst/>
            <a:gdLst/>
            <a:ahLst/>
            <a:cxnLst/>
            <a:rect l="l" t="t" r="r" b="b"/>
            <a:pathLst>
              <a:path w="6579774" h="1809438">
                <a:moveTo>
                  <a:pt x="0" y="0"/>
                </a:moveTo>
                <a:lnTo>
                  <a:pt x="6579774" y="0"/>
                </a:lnTo>
                <a:lnTo>
                  <a:pt x="6579774" y="1809438"/>
                </a:lnTo>
                <a:lnTo>
                  <a:pt x="0" y="1809438"/>
                </a:lnTo>
                <a:lnTo>
                  <a:pt x="0" y="0"/>
                </a:lnTo>
                <a:close/>
              </a:path>
            </a:pathLst>
          </a:custGeom>
          <a:blipFill>
            <a:blip r:embed="rId10"/>
            <a:stretch>
              <a:fillRect/>
            </a:stretch>
          </a:blipFill>
        </p:spPr>
      </p:sp>
      <p:sp>
        <p:nvSpPr>
          <p:cNvPr id="8" name="Freeform 8"/>
          <p:cNvSpPr/>
          <p:nvPr/>
        </p:nvSpPr>
        <p:spPr>
          <a:xfrm>
            <a:off x="7123249" y="4762984"/>
            <a:ext cx="4366213" cy="4684359"/>
          </a:xfrm>
          <a:custGeom>
            <a:avLst/>
            <a:gdLst/>
            <a:ahLst/>
            <a:cxnLst/>
            <a:rect l="l" t="t" r="r" b="b"/>
            <a:pathLst>
              <a:path w="4366213" h="4684359">
                <a:moveTo>
                  <a:pt x="0" y="0"/>
                </a:moveTo>
                <a:lnTo>
                  <a:pt x="4366213" y="0"/>
                </a:lnTo>
                <a:lnTo>
                  <a:pt x="4366213" y="4684359"/>
                </a:lnTo>
                <a:lnTo>
                  <a:pt x="0" y="46843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5849916" y="4502228"/>
            <a:ext cx="1933188" cy="1236557"/>
          </a:xfrm>
          <a:prstGeom prst="rect">
            <a:avLst/>
          </a:prstGeom>
          <a:ln>
            <a:noFill/>
          </a:ln>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Daily sharing of high-value sensitive data</a:t>
            </a:r>
          </a:p>
        </p:txBody>
      </p:sp>
      <p:grpSp>
        <p:nvGrpSpPr>
          <p:cNvPr id="13" name="Group 13"/>
          <p:cNvGrpSpPr/>
          <p:nvPr/>
        </p:nvGrpSpPr>
        <p:grpSpPr>
          <a:xfrm>
            <a:off x="13463681" y="5308883"/>
            <a:ext cx="2486146" cy="1946215"/>
            <a:chOff x="0" y="0"/>
            <a:chExt cx="892282" cy="698500"/>
          </a:xfrm>
        </p:grpSpPr>
        <p:sp>
          <p:nvSpPr>
            <p:cNvPr id="14" name="Freeform 14"/>
            <p:cNvSpPr/>
            <p:nvPr/>
          </p:nvSpPr>
          <p:spPr>
            <a:xfrm>
              <a:off x="0" y="0"/>
              <a:ext cx="892282" cy="698500"/>
            </a:xfrm>
            <a:custGeom>
              <a:avLst/>
              <a:gdLst/>
              <a:ahLst/>
              <a:cxnLst/>
              <a:rect l="l" t="t" r="r" b="b"/>
              <a:pathLst>
                <a:path w="892282" h="698500">
                  <a:moveTo>
                    <a:pt x="892282" y="349250"/>
                  </a:moveTo>
                  <a:lnTo>
                    <a:pt x="689082" y="698500"/>
                  </a:lnTo>
                  <a:lnTo>
                    <a:pt x="203200" y="698500"/>
                  </a:lnTo>
                  <a:lnTo>
                    <a:pt x="0" y="349250"/>
                  </a:lnTo>
                  <a:lnTo>
                    <a:pt x="203200" y="0"/>
                  </a:lnTo>
                  <a:lnTo>
                    <a:pt x="689082" y="0"/>
                  </a:lnTo>
                  <a:lnTo>
                    <a:pt x="892282" y="349250"/>
                  </a:lnTo>
                  <a:close/>
                </a:path>
              </a:pathLst>
            </a:custGeom>
            <a:solidFill>
              <a:srgbClr val="E4C67E"/>
            </a:solidFill>
            <a:ln w="19050">
              <a:solidFill>
                <a:schemeClr val="tx1"/>
              </a:solidFill>
            </a:ln>
          </p:spPr>
        </p:sp>
        <p:sp>
          <p:nvSpPr>
            <p:cNvPr id="15" name="TextBox 15"/>
            <p:cNvSpPr txBox="1"/>
            <p:nvPr/>
          </p:nvSpPr>
          <p:spPr>
            <a:xfrm>
              <a:off x="114300" y="-66675"/>
              <a:ext cx="663682" cy="765175"/>
            </a:xfrm>
            <a:prstGeom prst="rect">
              <a:avLst/>
            </a:prstGeom>
            <a:ln w="19050">
              <a:noFill/>
            </a:ln>
          </p:spPr>
          <p:txBody>
            <a:bodyPr lIns="50800" tIns="50800" rIns="50800" bIns="50800" rtlCol="0" anchor="ctr"/>
            <a:lstStyle/>
            <a:p>
              <a:pPr algn="ctr">
                <a:lnSpc>
                  <a:spcPts val="3319"/>
                </a:lnSpc>
              </a:pPr>
              <a:endParaRPr/>
            </a:p>
          </p:txBody>
        </p:sp>
      </p:grpSp>
      <p:sp>
        <p:nvSpPr>
          <p:cNvPr id="22" name="TextBox 22"/>
          <p:cNvSpPr txBox="1"/>
          <p:nvPr/>
        </p:nvSpPr>
        <p:spPr>
          <a:xfrm>
            <a:off x="13876017" y="5409154"/>
            <a:ext cx="1773875" cy="1656517"/>
          </a:xfrm>
          <a:prstGeom prst="rect">
            <a:avLst/>
          </a:prstGeom>
        </p:spPr>
        <p:txBody>
          <a:bodyPr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Trust between platforms is weak</a:t>
            </a:r>
          </a:p>
        </p:txBody>
      </p:sp>
      <p:sp>
        <p:nvSpPr>
          <p:cNvPr id="23" name="TextBox 23"/>
          <p:cNvSpPr txBox="1"/>
          <p:nvPr/>
        </p:nvSpPr>
        <p:spPr>
          <a:xfrm>
            <a:off x="15830781" y="6652501"/>
            <a:ext cx="1773875" cy="1237417"/>
          </a:xfrm>
          <a:prstGeom prst="rect">
            <a:avLst/>
          </a:prstGeom>
        </p:spPr>
        <p:txBody>
          <a:bodyPr lIns="0" tIns="0" rIns="0" bIns="0" rtlCol="0" anchor="t">
            <a:spAutoFit/>
          </a:bodyPr>
          <a:lstStyle/>
          <a:p>
            <a:pPr algn="ctr">
              <a:lnSpc>
                <a:spcPts val="3319"/>
              </a:lnSpc>
            </a:pPr>
            <a:r>
              <a:rPr lang="en-US" sz="2198" b="1" spc="-13">
                <a:solidFill>
                  <a:srgbClr val="000000"/>
                </a:solidFill>
                <a:latin typeface="Canva Sans Bold"/>
                <a:ea typeface="Canva Sans Bold"/>
                <a:cs typeface="Canva Sans Bold"/>
                <a:sym typeface="Canva Sans Bold"/>
              </a:rPr>
              <a:t>Central systems are high-risk</a:t>
            </a:r>
          </a:p>
        </p:txBody>
      </p:sp>
      <p:sp>
        <p:nvSpPr>
          <p:cNvPr id="24" name="TextBox 24"/>
          <p:cNvSpPr txBox="1"/>
          <p:nvPr/>
        </p:nvSpPr>
        <p:spPr>
          <a:xfrm>
            <a:off x="13585553" y="7683313"/>
            <a:ext cx="2149579" cy="1236557"/>
          </a:xfrm>
          <a:prstGeom prst="rect">
            <a:avLst/>
          </a:prstGeom>
        </p:spPr>
        <p:txBody>
          <a:bodyPr wrap="square" lIns="0" tIns="0" rIns="0" bIns="0" rtlCol="0" anchor="t">
            <a:spAutoFit/>
          </a:bodyPr>
          <a:lstStyle/>
          <a:p>
            <a:pPr algn="ctr">
              <a:lnSpc>
                <a:spcPts val="3319"/>
              </a:lnSpc>
            </a:pPr>
            <a:r>
              <a:rPr lang="en-US" sz="2198" b="1" spc="-13" dirty="0">
                <a:solidFill>
                  <a:srgbClr val="000000"/>
                </a:solidFill>
                <a:latin typeface="Canva Sans Bold"/>
                <a:ea typeface="Canva Sans Bold"/>
                <a:cs typeface="Canva Sans Bold"/>
                <a:sym typeface="Canva Sans Bold"/>
              </a:rPr>
              <a:t> Secure collaboration is hard to scale</a:t>
            </a:r>
          </a:p>
        </p:txBody>
      </p:sp>
      <p:sp>
        <p:nvSpPr>
          <p:cNvPr id="25" name="Freeform 25"/>
          <p:cNvSpPr/>
          <p:nvPr/>
        </p:nvSpPr>
        <p:spPr>
          <a:xfrm>
            <a:off x="14529023" y="4313291"/>
            <a:ext cx="945622" cy="918436"/>
          </a:xfrm>
          <a:custGeom>
            <a:avLst/>
            <a:gdLst/>
            <a:ahLst/>
            <a:cxnLst/>
            <a:rect l="l" t="t" r="r" b="b"/>
            <a:pathLst>
              <a:path w="945622" h="918436">
                <a:moveTo>
                  <a:pt x="0" y="0"/>
                </a:moveTo>
                <a:lnTo>
                  <a:pt x="945623" y="0"/>
                </a:lnTo>
                <a:lnTo>
                  <a:pt x="945623" y="918436"/>
                </a:lnTo>
                <a:lnTo>
                  <a:pt x="0" y="91843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a:off x="592177" y="4908747"/>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592177" y="6518285"/>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8"/>
          <p:cNvSpPr/>
          <p:nvPr/>
        </p:nvSpPr>
        <p:spPr>
          <a:xfrm>
            <a:off x="592177" y="8064638"/>
            <a:ext cx="4609021" cy="1336616"/>
          </a:xfrm>
          <a:custGeom>
            <a:avLst/>
            <a:gdLst/>
            <a:ahLst/>
            <a:cxnLst/>
            <a:rect l="l" t="t" r="r" b="b"/>
            <a:pathLst>
              <a:path w="4609021" h="1336616">
                <a:moveTo>
                  <a:pt x="0" y="0"/>
                </a:moveTo>
                <a:lnTo>
                  <a:pt x="4609021" y="0"/>
                </a:lnTo>
                <a:lnTo>
                  <a:pt x="4609021" y="1336616"/>
                </a:lnTo>
                <a:lnTo>
                  <a:pt x="0" y="133661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Freeform 29"/>
          <p:cNvSpPr/>
          <p:nvPr/>
        </p:nvSpPr>
        <p:spPr>
          <a:xfrm>
            <a:off x="5083455" y="5812375"/>
            <a:ext cx="1364361" cy="1227925"/>
          </a:xfrm>
          <a:custGeom>
            <a:avLst/>
            <a:gdLst/>
            <a:ahLst/>
            <a:cxnLst/>
            <a:rect l="l" t="t" r="r" b="b"/>
            <a:pathLst>
              <a:path w="1364361" h="1227925">
                <a:moveTo>
                  <a:pt x="0" y="0"/>
                </a:moveTo>
                <a:lnTo>
                  <a:pt x="1364361" y="0"/>
                </a:lnTo>
                <a:lnTo>
                  <a:pt x="1364361" y="1227926"/>
                </a:lnTo>
                <a:lnTo>
                  <a:pt x="0" y="12279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0" name="TextBox 30"/>
          <p:cNvSpPr txBox="1"/>
          <p:nvPr/>
        </p:nvSpPr>
        <p:spPr>
          <a:xfrm>
            <a:off x="543565" y="8331150"/>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Privacy-Preserving Collaboration</a:t>
            </a:r>
          </a:p>
        </p:txBody>
      </p:sp>
      <p:sp>
        <p:nvSpPr>
          <p:cNvPr id="31" name="Freeform 31"/>
          <p:cNvSpPr/>
          <p:nvPr/>
        </p:nvSpPr>
        <p:spPr>
          <a:xfrm>
            <a:off x="4887220" y="8759492"/>
            <a:ext cx="1070138" cy="1283524"/>
          </a:xfrm>
          <a:custGeom>
            <a:avLst/>
            <a:gdLst/>
            <a:ahLst/>
            <a:cxnLst/>
            <a:rect l="l" t="t" r="r" b="b"/>
            <a:pathLst>
              <a:path w="1070138" h="1283524">
                <a:moveTo>
                  <a:pt x="0" y="0"/>
                </a:moveTo>
                <a:lnTo>
                  <a:pt x="1070138" y="0"/>
                </a:lnTo>
                <a:lnTo>
                  <a:pt x="1070138" y="1283524"/>
                </a:lnTo>
                <a:lnTo>
                  <a:pt x="0" y="128352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2" name="Freeform 32"/>
          <p:cNvSpPr/>
          <p:nvPr/>
        </p:nvSpPr>
        <p:spPr>
          <a:xfrm>
            <a:off x="15726245" y="8382429"/>
            <a:ext cx="991474" cy="862582"/>
          </a:xfrm>
          <a:custGeom>
            <a:avLst/>
            <a:gdLst/>
            <a:ahLst/>
            <a:cxnLst/>
            <a:rect l="l" t="t" r="r" b="b"/>
            <a:pathLst>
              <a:path w="991474" h="862582">
                <a:moveTo>
                  <a:pt x="0" y="0"/>
                </a:moveTo>
                <a:lnTo>
                  <a:pt x="991474" y="0"/>
                </a:lnTo>
                <a:lnTo>
                  <a:pt x="991474" y="862582"/>
                </a:lnTo>
                <a:lnTo>
                  <a:pt x="0" y="86258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3" name="TextBox 33"/>
          <p:cNvSpPr txBox="1"/>
          <p:nvPr/>
        </p:nvSpPr>
        <p:spPr>
          <a:xfrm>
            <a:off x="3555659" y="2065753"/>
            <a:ext cx="11886939" cy="795921"/>
          </a:xfrm>
          <a:prstGeom prst="rect">
            <a:avLst/>
          </a:prstGeom>
        </p:spPr>
        <p:txBody>
          <a:bodyPr lIns="0" tIns="0" rIns="0" bIns="0" rtlCol="0" anchor="t">
            <a:spAutoFit/>
          </a:bodyPr>
          <a:lstStyle/>
          <a:p>
            <a:pPr algn="ctr">
              <a:lnSpc>
                <a:spcPts val="6530"/>
              </a:lnSpc>
            </a:pPr>
            <a:r>
              <a:rPr lang="en-US" sz="4664" u="sng">
                <a:solidFill>
                  <a:srgbClr val="000000"/>
                </a:solidFill>
                <a:latin typeface="DM Serif Display"/>
                <a:ea typeface="DM Serif Display"/>
                <a:cs typeface="DM Serif Display"/>
                <a:sym typeface="DM Serif Display"/>
              </a:rPr>
              <a:t>Tamper-Proof Data Sharing Platform</a:t>
            </a:r>
          </a:p>
        </p:txBody>
      </p:sp>
      <p:sp>
        <p:nvSpPr>
          <p:cNvPr id="34" name="TextBox 34"/>
          <p:cNvSpPr txBox="1"/>
          <p:nvPr/>
        </p:nvSpPr>
        <p:spPr>
          <a:xfrm>
            <a:off x="368713" y="828519"/>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Overview</a:t>
            </a:r>
          </a:p>
        </p:txBody>
      </p:sp>
      <p:sp>
        <p:nvSpPr>
          <p:cNvPr id="35" name="TextBox 35"/>
          <p:cNvSpPr txBox="1"/>
          <p:nvPr/>
        </p:nvSpPr>
        <p:spPr>
          <a:xfrm>
            <a:off x="6592680" y="3043284"/>
            <a:ext cx="5293141" cy="1472960"/>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Stakeholders Affected</a:t>
            </a:r>
          </a:p>
        </p:txBody>
      </p:sp>
      <p:sp>
        <p:nvSpPr>
          <p:cNvPr id="36" name="TextBox 36"/>
          <p:cNvSpPr txBox="1"/>
          <p:nvPr/>
        </p:nvSpPr>
        <p:spPr>
          <a:xfrm>
            <a:off x="1690869" y="3492944"/>
            <a:ext cx="2679944" cy="720478"/>
          </a:xfrm>
          <a:prstGeom prst="rect">
            <a:avLst/>
          </a:prstGeom>
        </p:spPr>
        <p:txBody>
          <a:bodyPr lIns="0" tIns="0" rIns="0" bIns="0" rtlCol="0" anchor="t">
            <a:spAutoFit/>
          </a:bodyPr>
          <a:lstStyle/>
          <a:p>
            <a:pPr algn="just">
              <a:lnSpc>
                <a:spcPts val="5963"/>
              </a:lnSpc>
              <a:spcBef>
                <a:spcPct val="0"/>
              </a:spcBef>
            </a:pPr>
            <a:r>
              <a:rPr lang="en-US" sz="4259" b="1">
                <a:solidFill>
                  <a:srgbClr val="000000"/>
                </a:solidFill>
                <a:latin typeface="Canva Sans Bold"/>
                <a:ea typeface="Canva Sans Bold"/>
                <a:cs typeface="Canva Sans Bold"/>
                <a:sym typeface="Canva Sans Bold"/>
              </a:rPr>
              <a:t>Domain</a:t>
            </a:r>
          </a:p>
        </p:txBody>
      </p:sp>
      <p:sp>
        <p:nvSpPr>
          <p:cNvPr id="37" name="TextBox 37"/>
          <p:cNvSpPr txBox="1"/>
          <p:nvPr/>
        </p:nvSpPr>
        <p:spPr>
          <a:xfrm>
            <a:off x="543565" y="5175259"/>
            <a:ext cx="470624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Decentralized Data Exchange</a:t>
            </a:r>
          </a:p>
        </p:txBody>
      </p:sp>
      <p:sp>
        <p:nvSpPr>
          <p:cNvPr id="38" name="TextBox 38"/>
          <p:cNvSpPr txBox="1"/>
          <p:nvPr/>
        </p:nvSpPr>
        <p:spPr>
          <a:xfrm>
            <a:off x="13069945" y="3369803"/>
            <a:ext cx="5293141" cy="720478"/>
          </a:xfrm>
          <a:prstGeom prst="rect">
            <a:avLst/>
          </a:prstGeom>
        </p:spPr>
        <p:txBody>
          <a:bodyPr lIns="0" tIns="0" rIns="0" bIns="0" rtlCol="0" anchor="t">
            <a:spAutoFit/>
          </a:bodyPr>
          <a:lstStyle/>
          <a:p>
            <a:pPr algn="ctr">
              <a:lnSpc>
                <a:spcPts val="5963"/>
              </a:lnSpc>
              <a:spcBef>
                <a:spcPct val="0"/>
              </a:spcBef>
            </a:pPr>
            <a:r>
              <a:rPr lang="en-US" sz="4259" b="1">
                <a:solidFill>
                  <a:srgbClr val="000000"/>
                </a:solidFill>
                <a:latin typeface="Canva Sans Bold"/>
                <a:ea typeface="Canva Sans Bold"/>
                <a:cs typeface="Canva Sans Bold"/>
                <a:sym typeface="Canva Sans Bold"/>
              </a:rPr>
              <a:t>The Challenges</a:t>
            </a:r>
          </a:p>
        </p:txBody>
      </p:sp>
      <p:sp>
        <p:nvSpPr>
          <p:cNvPr id="39" name="TextBox 39"/>
          <p:cNvSpPr txBox="1"/>
          <p:nvPr/>
        </p:nvSpPr>
        <p:spPr>
          <a:xfrm>
            <a:off x="879856" y="6813161"/>
            <a:ext cx="4033665" cy="813118"/>
          </a:xfrm>
          <a:prstGeom prst="rect">
            <a:avLst/>
          </a:prstGeom>
        </p:spPr>
        <p:txBody>
          <a:bodyPr lIns="0" tIns="0" rIns="0" bIns="0" rtlCol="0" anchor="t">
            <a:spAutoFit/>
          </a:bodyPr>
          <a:lstStyle/>
          <a:p>
            <a:pPr algn="ctr">
              <a:lnSpc>
                <a:spcPts val="3272"/>
              </a:lnSpc>
            </a:pPr>
            <a:r>
              <a:rPr lang="en-US" sz="2750" b="1">
                <a:solidFill>
                  <a:srgbClr val="000000"/>
                </a:solidFill>
                <a:latin typeface="Canva Sans Bold"/>
                <a:ea typeface="Canva Sans Bold"/>
                <a:cs typeface="Canva Sans Bold"/>
                <a:sym typeface="Canva Sans Bold"/>
              </a:rPr>
              <a:t>Data Integrity &amp; Security</a:t>
            </a:r>
          </a:p>
        </p:txBody>
      </p:sp>
      <p:sp>
        <p:nvSpPr>
          <p:cNvPr id="40" name="TextBox 40"/>
          <p:cNvSpPr txBox="1"/>
          <p:nvPr/>
        </p:nvSpPr>
        <p:spPr>
          <a:xfrm>
            <a:off x="7642381" y="4794144"/>
            <a:ext cx="3650139"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Organizations exchanging sensitive data.</a:t>
            </a:r>
          </a:p>
        </p:txBody>
      </p:sp>
      <p:sp>
        <p:nvSpPr>
          <p:cNvPr id="41" name="TextBox 41"/>
          <p:cNvSpPr txBox="1"/>
          <p:nvPr/>
        </p:nvSpPr>
        <p:spPr>
          <a:xfrm>
            <a:off x="7293865" y="6435863"/>
            <a:ext cx="2943696"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Authorities verifying document integrity.</a:t>
            </a:r>
          </a:p>
        </p:txBody>
      </p:sp>
      <p:sp>
        <p:nvSpPr>
          <p:cNvPr id="42" name="TextBox 42"/>
          <p:cNvSpPr txBox="1"/>
          <p:nvPr/>
        </p:nvSpPr>
        <p:spPr>
          <a:xfrm>
            <a:off x="8145071" y="8035472"/>
            <a:ext cx="2974394" cy="1243225"/>
          </a:xfrm>
          <a:prstGeom prst="rect">
            <a:avLst/>
          </a:prstGeom>
        </p:spPr>
        <p:txBody>
          <a:bodyPr wrap="square" lIns="0" tIns="0" rIns="0" bIns="0" rtlCol="0" anchor="t">
            <a:spAutoFit/>
          </a:bodyPr>
          <a:lstStyle/>
          <a:p>
            <a:pPr algn="ctr">
              <a:lnSpc>
                <a:spcPts val="3272"/>
              </a:lnSpc>
            </a:pPr>
            <a:r>
              <a:rPr lang="en-US" sz="2400" b="1" dirty="0">
                <a:solidFill>
                  <a:srgbClr val="000000"/>
                </a:solidFill>
                <a:latin typeface="Canva Sans Bold"/>
                <a:ea typeface="Canva Sans Bold"/>
                <a:cs typeface="Canva Sans Bold"/>
                <a:sym typeface="Canva Sans Bold"/>
              </a:rPr>
              <a:t>Users</a:t>
            </a:r>
          </a:p>
          <a:p>
            <a:pPr algn="ctr">
              <a:lnSpc>
                <a:spcPts val="3272"/>
              </a:lnSpc>
            </a:pPr>
            <a:r>
              <a:rPr lang="en-US" sz="2400" b="1" dirty="0">
                <a:solidFill>
                  <a:srgbClr val="000000"/>
                </a:solidFill>
                <a:latin typeface="Canva Sans Bold"/>
                <a:ea typeface="Canva Sans Bold"/>
                <a:cs typeface="Canva Sans Bold"/>
                <a:sym typeface="Canva Sans Bold"/>
              </a:rPr>
              <a:t>demanding privacy and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5894" y="9831330"/>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376470" y="-53759"/>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l="-38" r="-38"/>
              </a:stretch>
            </a:blipFill>
          </p:spPr>
        </p:sp>
      </p:grpSp>
      <p:sp>
        <p:nvSpPr>
          <p:cNvPr id="8" name="Freeform 8"/>
          <p:cNvSpPr/>
          <p:nvPr/>
        </p:nvSpPr>
        <p:spPr>
          <a:xfrm>
            <a:off x="10767459" y="7318943"/>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9" name="Freeform 9"/>
          <p:cNvSpPr/>
          <p:nvPr/>
        </p:nvSpPr>
        <p:spPr>
          <a:xfrm>
            <a:off x="11197659" y="7837647"/>
            <a:ext cx="959691" cy="816610"/>
          </a:xfrm>
          <a:custGeom>
            <a:avLst/>
            <a:gdLst/>
            <a:ahLst/>
            <a:cxnLst/>
            <a:rect l="l" t="t" r="r" b="b"/>
            <a:pathLst>
              <a:path w="959691" h="816610">
                <a:moveTo>
                  <a:pt x="0" y="0"/>
                </a:moveTo>
                <a:lnTo>
                  <a:pt x="959691" y="0"/>
                </a:lnTo>
                <a:lnTo>
                  <a:pt x="959691" y="816610"/>
                </a:lnTo>
                <a:lnTo>
                  <a:pt x="0" y="8166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0767459" y="5183831"/>
            <a:ext cx="7066798" cy="1854018"/>
          </a:xfrm>
          <a:custGeom>
            <a:avLst/>
            <a:gdLst/>
            <a:ahLst/>
            <a:cxnLst/>
            <a:rect l="l" t="t" r="r" b="b"/>
            <a:pathLst>
              <a:path w="7066798" h="1854018">
                <a:moveTo>
                  <a:pt x="0" y="0"/>
                </a:moveTo>
                <a:lnTo>
                  <a:pt x="7066798" y="0"/>
                </a:lnTo>
                <a:lnTo>
                  <a:pt x="7066798" y="1854019"/>
                </a:lnTo>
                <a:lnTo>
                  <a:pt x="0" y="1854019"/>
                </a:lnTo>
                <a:lnTo>
                  <a:pt x="0" y="0"/>
                </a:lnTo>
                <a:close/>
              </a:path>
            </a:pathLst>
          </a:custGeom>
          <a:blipFill>
            <a:blip r:embed="rId9"/>
            <a:stretch>
              <a:fillRect b="-116467"/>
            </a:stretch>
          </a:blipFill>
        </p:spPr>
      </p:sp>
      <p:sp>
        <p:nvSpPr>
          <p:cNvPr id="11" name="Freeform 11"/>
          <p:cNvSpPr/>
          <p:nvPr/>
        </p:nvSpPr>
        <p:spPr>
          <a:xfrm>
            <a:off x="10767459" y="3184331"/>
            <a:ext cx="7066798" cy="1854018"/>
          </a:xfrm>
          <a:custGeom>
            <a:avLst/>
            <a:gdLst/>
            <a:ahLst/>
            <a:cxnLst/>
            <a:rect l="l" t="t" r="r" b="b"/>
            <a:pathLst>
              <a:path w="7066798" h="1854018">
                <a:moveTo>
                  <a:pt x="0" y="0"/>
                </a:moveTo>
                <a:lnTo>
                  <a:pt x="7066798" y="0"/>
                </a:lnTo>
                <a:lnTo>
                  <a:pt x="7066798" y="1854018"/>
                </a:lnTo>
                <a:lnTo>
                  <a:pt x="0" y="1854018"/>
                </a:lnTo>
                <a:lnTo>
                  <a:pt x="0" y="0"/>
                </a:lnTo>
                <a:close/>
              </a:path>
            </a:pathLst>
          </a:custGeom>
          <a:blipFill>
            <a:blip r:embed="rId9"/>
            <a:stretch>
              <a:fillRect b="-116467"/>
            </a:stretch>
          </a:blipFill>
        </p:spPr>
      </p:sp>
      <p:sp>
        <p:nvSpPr>
          <p:cNvPr id="12" name="Freeform 12"/>
          <p:cNvSpPr/>
          <p:nvPr/>
        </p:nvSpPr>
        <p:spPr>
          <a:xfrm>
            <a:off x="11198000" y="3662352"/>
            <a:ext cx="1004729" cy="897976"/>
          </a:xfrm>
          <a:custGeom>
            <a:avLst/>
            <a:gdLst/>
            <a:ahLst/>
            <a:cxnLst/>
            <a:rect l="l" t="t" r="r" b="b"/>
            <a:pathLst>
              <a:path w="1004729" h="897976">
                <a:moveTo>
                  <a:pt x="0" y="0"/>
                </a:moveTo>
                <a:lnTo>
                  <a:pt x="1004729" y="0"/>
                </a:lnTo>
                <a:lnTo>
                  <a:pt x="1004729" y="897976"/>
                </a:lnTo>
                <a:lnTo>
                  <a:pt x="0" y="897976"/>
                </a:lnTo>
                <a:lnTo>
                  <a:pt x="0" y="0"/>
                </a:lnTo>
                <a:close/>
              </a:path>
            </a:pathLst>
          </a:custGeom>
          <a:blipFill>
            <a:blip r:embed="rId12"/>
            <a:stretch>
              <a:fillRect/>
            </a:stretch>
          </a:blipFill>
        </p:spPr>
      </p:sp>
      <p:sp>
        <p:nvSpPr>
          <p:cNvPr id="13" name="Freeform 13"/>
          <p:cNvSpPr/>
          <p:nvPr/>
        </p:nvSpPr>
        <p:spPr>
          <a:xfrm>
            <a:off x="11197659" y="5651659"/>
            <a:ext cx="1005070" cy="856462"/>
          </a:xfrm>
          <a:custGeom>
            <a:avLst/>
            <a:gdLst/>
            <a:ahLst/>
            <a:cxnLst/>
            <a:rect l="l" t="t" r="r" b="b"/>
            <a:pathLst>
              <a:path w="1005070" h="856462">
                <a:moveTo>
                  <a:pt x="0" y="0"/>
                </a:moveTo>
                <a:lnTo>
                  <a:pt x="1005070" y="0"/>
                </a:lnTo>
                <a:lnTo>
                  <a:pt x="1005070" y="856463"/>
                </a:lnTo>
                <a:lnTo>
                  <a:pt x="0" y="856463"/>
                </a:lnTo>
                <a:lnTo>
                  <a:pt x="0" y="0"/>
                </a:lnTo>
                <a:close/>
              </a:path>
            </a:pathLst>
          </a:custGeom>
          <a:blipFill>
            <a:blip r:embed="rId13"/>
            <a:stretch>
              <a:fillRect r="-247813"/>
            </a:stretch>
          </a:blipFill>
        </p:spPr>
      </p:sp>
      <p:sp>
        <p:nvSpPr>
          <p:cNvPr id="14" name="Freeform 14"/>
          <p:cNvSpPr/>
          <p:nvPr/>
        </p:nvSpPr>
        <p:spPr>
          <a:xfrm>
            <a:off x="1616369" y="5463283"/>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a:off x="3202467" y="4139950"/>
            <a:ext cx="5621892" cy="1420805"/>
          </a:xfrm>
          <a:custGeom>
            <a:avLst/>
            <a:gdLst/>
            <a:ahLst/>
            <a:cxnLst/>
            <a:rect l="l" t="t" r="r" b="b"/>
            <a:pathLst>
              <a:path w="5621892" h="1420805">
                <a:moveTo>
                  <a:pt x="0" y="0"/>
                </a:moveTo>
                <a:lnTo>
                  <a:pt x="5621892" y="0"/>
                </a:lnTo>
                <a:lnTo>
                  <a:pt x="5621892" y="1420805"/>
                </a:lnTo>
                <a:lnTo>
                  <a:pt x="0" y="14208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616369" y="2719144"/>
            <a:ext cx="5621892" cy="1420805"/>
          </a:xfrm>
          <a:custGeom>
            <a:avLst/>
            <a:gdLst/>
            <a:ahLst/>
            <a:cxnLst/>
            <a:rect l="l" t="t" r="r" b="b"/>
            <a:pathLst>
              <a:path w="5621892" h="1420805">
                <a:moveTo>
                  <a:pt x="0" y="0"/>
                </a:moveTo>
                <a:lnTo>
                  <a:pt x="5621892" y="0"/>
                </a:lnTo>
                <a:lnTo>
                  <a:pt x="5621892" y="1420806"/>
                </a:lnTo>
                <a:lnTo>
                  <a:pt x="0" y="14208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7" name="Group 17"/>
          <p:cNvGrpSpPr/>
          <p:nvPr/>
        </p:nvGrpSpPr>
        <p:grpSpPr>
          <a:xfrm>
            <a:off x="465117" y="7728392"/>
            <a:ext cx="4140697" cy="1061404"/>
            <a:chOff x="0" y="0"/>
            <a:chExt cx="1090554" cy="279547"/>
          </a:xfrm>
        </p:grpSpPr>
        <p:sp>
          <p:nvSpPr>
            <p:cNvPr id="18" name="Freeform 18"/>
            <p:cNvSpPr/>
            <p:nvPr/>
          </p:nvSpPr>
          <p:spPr>
            <a:xfrm>
              <a:off x="0" y="0"/>
              <a:ext cx="1090554" cy="279547"/>
            </a:xfrm>
            <a:custGeom>
              <a:avLst/>
              <a:gdLst/>
              <a:ahLst/>
              <a:cxnLst/>
              <a:rect l="l" t="t" r="r" b="b"/>
              <a:pathLst>
                <a:path w="1090554" h="279547">
                  <a:moveTo>
                    <a:pt x="52352" y="0"/>
                  </a:moveTo>
                  <a:lnTo>
                    <a:pt x="1038202" y="0"/>
                  </a:lnTo>
                  <a:cubicBezTo>
                    <a:pt x="1052087" y="0"/>
                    <a:pt x="1065403" y="5516"/>
                    <a:pt x="1075220" y="15334"/>
                  </a:cubicBezTo>
                  <a:cubicBezTo>
                    <a:pt x="1085038" y="25151"/>
                    <a:pt x="1090554" y="38467"/>
                    <a:pt x="1090554" y="52352"/>
                  </a:cubicBezTo>
                  <a:lnTo>
                    <a:pt x="1090554" y="227195"/>
                  </a:lnTo>
                  <a:cubicBezTo>
                    <a:pt x="1090554" y="256108"/>
                    <a:pt x="1067115" y="279547"/>
                    <a:pt x="1038202" y="279547"/>
                  </a:cubicBezTo>
                  <a:lnTo>
                    <a:pt x="52352" y="279547"/>
                  </a:lnTo>
                  <a:cubicBezTo>
                    <a:pt x="23439" y="279547"/>
                    <a:pt x="0" y="256108"/>
                    <a:pt x="0" y="227195"/>
                  </a:cubicBezTo>
                  <a:lnTo>
                    <a:pt x="0" y="52352"/>
                  </a:lnTo>
                  <a:cubicBezTo>
                    <a:pt x="0" y="23439"/>
                    <a:pt x="23439" y="0"/>
                    <a:pt x="52352" y="0"/>
                  </a:cubicBezTo>
                  <a:close/>
                </a:path>
              </a:pathLst>
            </a:custGeom>
            <a:solidFill>
              <a:srgbClr val="19429D"/>
            </a:solidFill>
            <a:ln w="38100" cap="rnd">
              <a:solidFill>
                <a:srgbClr val="000000"/>
              </a:solidFill>
              <a:prstDash val="solid"/>
              <a:round/>
            </a:ln>
          </p:spPr>
        </p:sp>
        <p:sp>
          <p:nvSpPr>
            <p:cNvPr id="19" name="TextBox 19"/>
            <p:cNvSpPr txBox="1"/>
            <p:nvPr/>
          </p:nvSpPr>
          <p:spPr>
            <a:xfrm>
              <a:off x="0" y="-38100"/>
              <a:ext cx="1090554" cy="317647"/>
            </a:xfrm>
            <a:prstGeom prst="rect">
              <a:avLst/>
            </a:prstGeom>
          </p:spPr>
          <p:txBody>
            <a:bodyPr lIns="50800" tIns="50800" rIns="50800" bIns="50800" rtlCol="0" anchor="ctr"/>
            <a:lstStyle/>
            <a:p>
              <a:pPr algn="ctr">
                <a:lnSpc>
                  <a:spcPts val="3360"/>
                </a:lnSpc>
              </a:pPr>
              <a:endParaRPr/>
            </a:p>
          </p:txBody>
        </p:sp>
      </p:grpSp>
      <p:sp>
        <p:nvSpPr>
          <p:cNvPr id="20" name="TextBox 20"/>
          <p:cNvSpPr txBox="1"/>
          <p:nvPr/>
        </p:nvSpPr>
        <p:spPr>
          <a:xfrm>
            <a:off x="790033" y="7842692"/>
            <a:ext cx="3234609"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Centralized systems are vulnerable</a:t>
            </a:r>
          </a:p>
        </p:txBody>
      </p:sp>
      <p:sp>
        <p:nvSpPr>
          <p:cNvPr id="21" name="Freeform 21"/>
          <p:cNvSpPr/>
          <p:nvPr/>
        </p:nvSpPr>
        <p:spPr>
          <a:xfrm>
            <a:off x="88330" y="8324894"/>
            <a:ext cx="933406" cy="933406"/>
          </a:xfrm>
          <a:custGeom>
            <a:avLst/>
            <a:gdLst/>
            <a:ahLst/>
            <a:cxnLst/>
            <a:rect l="l" t="t" r="r" b="b"/>
            <a:pathLst>
              <a:path w="933406" h="933406">
                <a:moveTo>
                  <a:pt x="0" y="0"/>
                </a:moveTo>
                <a:lnTo>
                  <a:pt x="933406" y="0"/>
                </a:lnTo>
                <a:lnTo>
                  <a:pt x="933406" y="933406"/>
                </a:lnTo>
                <a:lnTo>
                  <a:pt x="0" y="9334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22" name="Group 22"/>
          <p:cNvGrpSpPr/>
          <p:nvPr/>
        </p:nvGrpSpPr>
        <p:grpSpPr>
          <a:xfrm>
            <a:off x="2834250" y="8955420"/>
            <a:ext cx="3543127" cy="973983"/>
            <a:chOff x="0" y="0"/>
            <a:chExt cx="933169" cy="256522"/>
          </a:xfrm>
        </p:grpSpPr>
        <p:sp>
          <p:nvSpPr>
            <p:cNvPr id="23" name="Freeform 23"/>
            <p:cNvSpPr/>
            <p:nvPr/>
          </p:nvSpPr>
          <p:spPr>
            <a:xfrm>
              <a:off x="0" y="0"/>
              <a:ext cx="933169" cy="256522"/>
            </a:xfrm>
            <a:custGeom>
              <a:avLst/>
              <a:gdLst/>
              <a:ahLst/>
              <a:cxnLst/>
              <a:rect l="l" t="t" r="r" b="b"/>
              <a:pathLst>
                <a:path w="933169" h="256522">
                  <a:moveTo>
                    <a:pt x="61181" y="0"/>
                  </a:moveTo>
                  <a:lnTo>
                    <a:pt x="871988" y="0"/>
                  </a:lnTo>
                  <a:cubicBezTo>
                    <a:pt x="905777" y="0"/>
                    <a:pt x="933169" y="27392"/>
                    <a:pt x="933169" y="61181"/>
                  </a:cubicBezTo>
                  <a:lnTo>
                    <a:pt x="933169" y="195341"/>
                  </a:lnTo>
                  <a:cubicBezTo>
                    <a:pt x="933169" y="211567"/>
                    <a:pt x="926723" y="227129"/>
                    <a:pt x="915250" y="238603"/>
                  </a:cubicBezTo>
                  <a:cubicBezTo>
                    <a:pt x="903776" y="250076"/>
                    <a:pt x="888214" y="256522"/>
                    <a:pt x="871988" y="256522"/>
                  </a:cubicBezTo>
                  <a:lnTo>
                    <a:pt x="61181" y="256522"/>
                  </a:lnTo>
                  <a:cubicBezTo>
                    <a:pt x="44955" y="256522"/>
                    <a:pt x="29393" y="250076"/>
                    <a:pt x="17920" y="238603"/>
                  </a:cubicBezTo>
                  <a:cubicBezTo>
                    <a:pt x="6446" y="227129"/>
                    <a:pt x="0" y="211567"/>
                    <a:pt x="0" y="195341"/>
                  </a:cubicBezTo>
                  <a:lnTo>
                    <a:pt x="0" y="61181"/>
                  </a:lnTo>
                  <a:cubicBezTo>
                    <a:pt x="0" y="44955"/>
                    <a:pt x="6446" y="29393"/>
                    <a:pt x="17920" y="17920"/>
                  </a:cubicBezTo>
                  <a:cubicBezTo>
                    <a:pt x="29393" y="6446"/>
                    <a:pt x="44955" y="0"/>
                    <a:pt x="61181" y="0"/>
                  </a:cubicBezTo>
                  <a:close/>
                </a:path>
              </a:pathLst>
            </a:custGeom>
            <a:solidFill>
              <a:srgbClr val="19429D"/>
            </a:solidFill>
            <a:ln w="38100" cap="rnd">
              <a:solidFill>
                <a:srgbClr val="000000"/>
              </a:solidFill>
              <a:prstDash val="solid"/>
              <a:round/>
            </a:ln>
          </p:spPr>
        </p:sp>
        <p:sp>
          <p:nvSpPr>
            <p:cNvPr id="24" name="TextBox 24"/>
            <p:cNvSpPr txBox="1"/>
            <p:nvPr/>
          </p:nvSpPr>
          <p:spPr>
            <a:xfrm>
              <a:off x="0" y="-38100"/>
              <a:ext cx="933169" cy="294622"/>
            </a:xfrm>
            <a:prstGeom prst="rect">
              <a:avLst/>
            </a:prstGeom>
          </p:spPr>
          <p:txBody>
            <a:bodyPr lIns="50800" tIns="50800" rIns="50800" bIns="50800" rtlCol="0" anchor="ctr"/>
            <a:lstStyle/>
            <a:p>
              <a:pPr algn="ctr">
                <a:lnSpc>
                  <a:spcPts val="3360"/>
                </a:lnSpc>
              </a:pPr>
              <a:endParaRPr/>
            </a:p>
          </p:txBody>
        </p:sp>
      </p:grpSp>
      <p:grpSp>
        <p:nvGrpSpPr>
          <p:cNvPr id="25" name="Group 25"/>
          <p:cNvGrpSpPr/>
          <p:nvPr/>
        </p:nvGrpSpPr>
        <p:grpSpPr>
          <a:xfrm>
            <a:off x="4849170" y="7698058"/>
            <a:ext cx="3711794" cy="1142685"/>
            <a:chOff x="0" y="0"/>
            <a:chExt cx="977592" cy="300954"/>
          </a:xfrm>
        </p:grpSpPr>
        <p:sp>
          <p:nvSpPr>
            <p:cNvPr id="26" name="Freeform 26"/>
            <p:cNvSpPr/>
            <p:nvPr/>
          </p:nvSpPr>
          <p:spPr>
            <a:xfrm>
              <a:off x="0" y="0"/>
              <a:ext cx="977592" cy="300954"/>
            </a:xfrm>
            <a:custGeom>
              <a:avLst/>
              <a:gdLst/>
              <a:ahLst/>
              <a:cxnLst/>
              <a:rect l="l" t="t" r="r" b="b"/>
              <a:pathLst>
                <a:path w="977592" h="300954">
                  <a:moveTo>
                    <a:pt x="58401" y="0"/>
                  </a:moveTo>
                  <a:lnTo>
                    <a:pt x="919191" y="0"/>
                  </a:lnTo>
                  <a:cubicBezTo>
                    <a:pt x="934680" y="0"/>
                    <a:pt x="949534" y="6153"/>
                    <a:pt x="960487" y="17105"/>
                  </a:cubicBezTo>
                  <a:cubicBezTo>
                    <a:pt x="971439" y="28058"/>
                    <a:pt x="977592" y="42912"/>
                    <a:pt x="977592" y="58401"/>
                  </a:cubicBezTo>
                  <a:lnTo>
                    <a:pt x="977592" y="242553"/>
                  </a:lnTo>
                  <a:cubicBezTo>
                    <a:pt x="977592" y="274807"/>
                    <a:pt x="951445" y="300954"/>
                    <a:pt x="919191" y="300954"/>
                  </a:cubicBezTo>
                  <a:lnTo>
                    <a:pt x="58401" y="300954"/>
                  </a:lnTo>
                  <a:cubicBezTo>
                    <a:pt x="26147" y="300954"/>
                    <a:pt x="0" y="274807"/>
                    <a:pt x="0" y="242553"/>
                  </a:cubicBezTo>
                  <a:lnTo>
                    <a:pt x="0" y="58401"/>
                  </a:lnTo>
                  <a:cubicBezTo>
                    <a:pt x="0" y="26147"/>
                    <a:pt x="26147" y="0"/>
                    <a:pt x="58401" y="0"/>
                  </a:cubicBezTo>
                  <a:close/>
                </a:path>
              </a:pathLst>
            </a:custGeom>
            <a:solidFill>
              <a:srgbClr val="19429D"/>
            </a:solidFill>
            <a:ln w="38100" cap="rnd">
              <a:solidFill>
                <a:srgbClr val="000000"/>
              </a:solidFill>
              <a:prstDash val="solid"/>
              <a:round/>
            </a:ln>
          </p:spPr>
        </p:sp>
        <p:sp>
          <p:nvSpPr>
            <p:cNvPr id="27" name="TextBox 27"/>
            <p:cNvSpPr txBox="1"/>
            <p:nvPr/>
          </p:nvSpPr>
          <p:spPr>
            <a:xfrm>
              <a:off x="0" y="-38100"/>
              <a:ext cx="977592" cy="339054"/>
            </a:xfrm>
            <a:prstGeom prst="rect">
              <a:avLst/>
            </a:prstGeom>
          </p:spPr>
          <p:txBody>
            <a:bodyPr lIns="50800" tIns="50800" rIns="50800" bIns="50800" rtlCol="0" anchor="ctr"/>
            <a:lstStyle/>
            <a:p>
              <a:pPr algn="ctr">
                <a:lnSpc>
                  <a:spcPts val="3360"/>
                </a:lnSpc>
              </a:pPr>
              <a:endParaRPr/>
            </a:p>
          </p:txBody>
        </p:sp>
      </p:grpSp>
      <p:sp>
        <p:nvSpPr>
          <p:cNvPr id="28" name="Freeform 28"/>
          <p:cNvSpPr/>
          <p:nvPr/>
        </p:nvSpPr>
        <p:spPr>
          <a:xfrm>
            <a:off x="6282223" y="8993143"/>
            <a:ext cx="1013218" cy="1013218"/>
          </a:xfrm>
          <a:custGeom>
            <a:avLst/>
            <a:gdLst/>
            <a:ahLst/>
            <a:cxnLst/>
            <a:rect l="l" t="t" r="r" b="b"/>
            <a:pathLst>
              <a:path w="1013218" h="1013218">
                <a:moveTo>
                  <a:pt x="0" y="0"/>
                </a:moveTo>
                <a:lnTo>
                  <a:pt x="1013218" y="0"/>
                </a:lnTo>
                <a:lnTo>
                  <a:pt x="1013218" y="1013218"/>
                </a:lnTo>
                <a:lnTo>
                  <a:pt x="0" y="1013218"/>
                </a:lnTo>
                <a:lnTo>
                  <a:pt x="0" y="0"/>
                </a:lnTo>
                <a:close/>
              </a:path>
            </a:pathLst>
          </a:custGeom>
          <a:blipFill>
            <a:blip r:embed="rId18"/>
            <a:stretch>
              <a:fillRect/>
            </a:stretch>
          </a:blipFill>
        </p:spPr>
      </p:sp>
      <p:sp>
        <p:nvSpPr>
          <p:cNvPr id="29" name="TextBox 29"/>
          <p:cNvSpPr txBox="1"/>
          <p:nvPr/>
        </p:nvSpPr>
        <p:spPr>
          <a:xfrm>
            <a:off x="2308642" y="3078575"/>
            <a:ext cx="4749094"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Data is shared across multiple platforms</a:t>
            </a:r>
          </a:p>
        </p:txBody>
      </p:sp>
      <p:sp>
        <p:nvSpPr>
          <p:cNvPr id="30" name="TextBox 30"/>
          <p:cNvSpPr txBox="1"/>
          <p:nvPr/>
        </p:nvSpPr>
        <p:spPr>
          <a:xfrm>
            <a:off x="3017900" y="6941238"/>
            <a:ext cx="312553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Limitations</a:t>
            </a:r>
            <a:r>
              <a:rPr lang="en-US" sz="4259">
                <a:solidFill>
                  <a:srgbClr val="000000"/>
                </a:solidFill>
                <a:latin typeface="Canva Sans"/>
                <a:ea typeface="Canva Sans"/>
                <a:cs typeface="Canva Sans"/>
                <a:sym typeface="Canva Sans"/>
              </a:rPr>
              <a:t> </a:t>
            </a:r>
          </a:p>
        </p:txBody>
      </p:sp>
      <p:sp>
        <p:nvSpPr>
          <p:cNvPr id="31" name="TextBox 31"/>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Problem Statement</a:t>
            </a:r>
          </a:p>
        </p:txBody>
      </p:sp>
      <p:sp>
        <p:nvSpPr>
          <p:cNvPr id="32" name="TextBox 32"/>
          <p:cNvSpPr txBox="1"/>
          <p:nvPr/>
        </p:nvSpPr>
        <p:spPr>
          <a:xfrm>
            <a:off x="88330" y="1970098"/>
            <a:ext cx="8638868"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Definition of the problem</a:t>
            </a:r>
          </a:p>
        </p:txBody>
      </p:sp>
      <p:sp>
        <p:nvSpPr>
          <p:cNvPr id="33" name="TextBox 33"/>
          <p:cNvSpPr txBox="1"/>
          <p:nvPr/>
        </p:nvSpPr>
        <p:spPr>
          <a:xfrm>
            <a:off x="12645577" y="1939978"/>
            <a:ext cx="447898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Existing systems </a:t>
            </a:r>
          </a:p>
        </p:txBody>
      </p:sp>
      <p:sp>
        <p:nvSpPr>
          <p:cNvPr id="34" name="TextBox 34"/>
          <p:cNvSpPr txBox="1"/>
          <p:nvPr/>
        </p:nvSpPr>
        <p:spPr>
          <a:xfrm>
            <a:off x="12630474" y="7566518"/>
            <a:ext cx="5140373" cy="1310812"/>
          </a:xfrm>
          <a:prstGeom prst="rect">
            <a:avLst/>
          </a:prstGeom>
        </p:spPr>
        <p:txBody>
          <a:bodyPr wrap="square" lIns="0" tIns="0" rIns="0" bIns="0" rtlCol="0" anchor="t">
            <a:spAutoFit/>
          </a:bodyPr>
          <a:lstStyle/>
          <a:p>
            <a:pPr algn="ctr">
              <a:lnSpc>
                <a:spcPts val="3521"/>
              </a:lnSpc>
              <a:spcBef>
                <a:spcPct val="0"/>
              </a:spcBef>
            </a:pPr>
            <a:r>
              <a:rPr lang="en-US" sz="2515" b="1" dirty="0">
                <a:solidFill>
                  <a:srgbClr val="000000"/>
                </a:solidFill>
                <a:latin typeface="Canva Sans Bold"/>
                <a:ea typeface="Canva Sans Bold"/>
                <a:cs typeface="Canva Sans Bold"/>
                <a:sym typeface="Canva Sans Bold"/>
              </a:rPr>
              <a:t>Dropbox</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 Type: Centralized File Hosting</a:t>
            </a:r>
          </a:p>
          <a:p>
            <a:pPr algn="ctr">
              <a:lnSpc>
                <a:spcPts val="3521"/>
              </a:lnSpc>
              <a:spcBef>
                <a:spcPct val="0"/>
              </a:spcBef>
            </a:pPr>
            <a:r>
              <a:rPr lang="en-US" sz="2515" b="1" dirty="0">
                <a:solidFill>
                  <a:srgbClr val="000000"/>
                </a:solidFill>
                <a:latin typeface="Canva Sans Bold"/>
                <a:ea typeface="Canva Sans Bold"/>
                <a:cs typeface="Canva Sans Bold"/>
                <a:sym typeface="Canva Sans Bold"/>
              </a:rPr>
              <a:t>Service</a:t>
            </a:r>
          </a:p>
        </p:txBody>
      </p:sp>
      <p:sp>
        <p:nvSpPr>
          <p:cNvPr id="35" name="TextBox 35"/>
          <p:cNvSpPr txBox="1"/>
          <p:nvPr/>
        </p:nvSpPr>
        <p:spPr>
          <a:xfrm>
            <a:off x="12202729" y="5438331"/>
            <a:ext cx="5748025" cy="1763022"/>
          </a:xfrm>
          <a:prstGeom prst="rect">
            <a:avLst/>
          </a:prstGeom>
        </p:spPr>
        <p:txBody>
          <a:bodyPr lIns="0" tIns="0" rIns="0" bIns="0" rtlCol="0" anchor="t">
            <a:spAutoFit/>
          </a:bodyPr>
          <a:lstStyle/>
          <a:p>
            <a:pPr algn="ctr">
              <a:lnSpc>
                <a:spcPts val="3568"/>
              </a:lnSpc>
              <a:spcBef>
                <a:spcPct val="0"/>
              </a:spcBef>
            </a:pPr>
            <a:r>
              <a:rPr lang="en-US" sz="2548" b="1" dirty="0" err="1">
                <a:solidFill>
                  <a:srgbClr val="000000"/>
                </a:solidFill>
                <a:latin typeface="Canva Sans Bold"/>
                <a:ea typeface="Canva Sans Bold"/>
                <a:cs typeface="Canva Sans Bold"/>
                <a:sym typeface="Canva Sans Bold"/>
              </a:rPr>
              <a:t>DigiLocker</a:t>
            </a:r>
            <a:endParaRPr lang="en-US" sz="2548" b="1" dirty="0">
              <a:solidFill>
                <a:srgbClr val="000000"/>
              </a:solidFill>
              <a:latin typeface="Canva Sans Bold"/>
              <a:ea typeface="Canva Sans Bold"/>
              <a:cs typeface="Canva Sans Bold"/>
              <a:sym typeface="Canva Sans Bold"/>
            </a:endParaRP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Type: Government Digital</a:t>
            </a:r>
          </a:p>
          <a:p>
            <a:pPr algn="ctr">
              <a:lnSpc>
                <a:spcPts val="3568"/>
              </a:lnSpc>
              <a:spcBef>
                <a:spcPct val="0"/>
              </a:spcBef>
            </a:pPr>
            <a:r>
              <a:rPr lang="en-US" sz="2548" b="1" dirty="0">
                <a:solidFill>
                  <a:srgbClr val="000000"/>
                </a:solidFill>
                <a:latin typeface="Canva Sans Bold"/>
                <a:ea typeface="Canva Sans Bold"/>
                <a:cs typeface="Canva Sans Bold"/>
                <a:sym typeface="Canva Sans Bold"/>
              </a:rPr>
              <a:t>Document Vault</a:t>
            </a:r>
          </a:p>
          <a:p>
            <a:pPr algn="ctr">
              <a:lnSpc>
                <a:spcPts val="3568"/>
              </a:lnSpc>
              <a:spcBef>
                <a:spcPct val="0"/>
              </a:spcBef>
            </a:pPr>
            <a:endParaRPr lang="en-US" sz="2548" b="1" dirty="0">
              <a:solidFill>
                <a:srgbClr val="000000"/>
              </a:solidFill>
              <a:latin typeface="Canva Sans Bold"/>
              <a:ea typeface="Canva Sans Bold"/>
              <a:cs typeface="Canva Sans Bold"/>
              <a:sym typeface="Canva Sans Bold"/>
            </a:endParaRPr>
          </a:p>
        </p:txBody>
      </p:sp>
      <p:sp>
        <p:nvSpPr>
          <p:cNvPr id="36" name="TextBox 36"/>
          <p:cNvSpPr txBox="1"/>
          <p:nvPr/>
        </p:nvSpPr>
        <p:spPr>
          <a:xfrm>
            <a:off x="12477362" y="3399595"/>
            <a:ext cx="5356895" cy="1783997"/>
          </a:xfrm>
          <a:prstGeom prst="rect">
            <a:avLst/>
          </a:prstGeom>
        </p:spPr>
        <p:txBody>
          <a:bodyPr wrap="square" lIns="0" tIns="0" rIns="0" bIns="0" rtlCol="0" anchor="t">
            <a:spAutoFit/>
          </a:bodyPr>
          <a:lstStyle/>
          <a:p>
            <a:pPr algn="ctr">
              <a:lnSpc>
                <a:spcPts val="3528"/>
              </a:lnSpc>
              <a:spcBef>
                <a:spcPct val="0"/>
              </a:spcBef>
            </a:pPr>
            <a:r>
              <a:rPr lang="en-US" sz="2520" b="1" dirty="0">
                <a:solidFill>
                  <a:srgbClr val="000000"/>
                </a:solidFill>
                <a:latin typeface="Canva Sans Bold"/>
                <a:ea typeface="Canva Sans Bold"/>
                <a:cs typeface="Canva Sans Bold"/>
                <a:sym typeface="Canva Sans Bold"/>
              </a:rPr>
              <a:t>Google Drive / Google Workspace</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Type: Cloud-Based Centralized</a:t>
            </a:r>
          </a:p>
          <a:p>
            <a:pPr algn="ctr">
              <a:lnSpc>
                <a:spcPts val="3528"/>
              </a:lnSpc>
              <a:spcBef>
                <a:spcPct val="0"/>
              </a:spcBef>
            </a:pPr>
            <a:r>
              <a:rPr lang="en-US" sz="2520" b="1" dirty="0">
                <a:solidFill>
                  <a:srgbClr val="000000"/>
                </a:solidFill>
                <a:latin typeface="Canva Sans Bold"/>
                <a:ea typeface="Canva Sans Bold"/>
                <a:cs typeface="Canva Sans Bold"/>
                <a:sym typeface="Canva Sans Bold"/>
              </a:rPr>
              <a:t>Storage</a:t>
            </a:r>
          </a:p>
          <a:p>
            <a:pPr algn="ctr">
              <a:lnSpc>
                <a:spcPts val="3528"/>
              </a:lnSpc>
              <a:spcBef>
                <a:spcPct val="0"/>
              </a:spcBef>
            </a:pPr>
            <a:endParaRPr lang="en-US" sz="2520" b="1" dirty="0">
              <a:solidFill>
                <a:srgbClr val="000000"/>
              </a:solidFill>
              <a:latin typeface="Canva Sans Bold"/>
              <a:ea typeface="Canva Sans Bold"/>
              <a:cs typeface="Canva Sans Bold"/>
              <a:sym typeface="Canva Sans Bold"/>
            </a:endParaRPr>
          </a:p>
        </p:txBody>
      </p:sp>
      <p:sp>
        <p:nvSpPr>
          <p:cNvPr id="37" name="TextBox 37"/>
          <p:cNvSpPr txBox="1"/>
          <p:nvPr/>
        </p:nvSpPr>
        <p:spPr>
          <a:xfrm>
            <a:off x="1907996" y="5861567"/>
            <a:ext cx="5038638" cy="825591"/>
          </a:xfrm>
          <a:prstGeom prst="rect">
            <a:avLst/>
          </a:prstGeom>
        </p:spPr>
        <p:txBody>
          <a:bodyPr lIns="0" tIns="0" rIns="0" bIns="0" rtlCol="0" anchor="t">
            <a:spAutoFit/>
          </a:bodyPr>
          <a:lstStyle/>
          <a:p>
            <a:pPr algn="ctr">
              <a:lnSpc>
                <a:spcPts val="3319"/>
              </a:lnSpc>
              <a:spcBef>
                <a:spcPct val="0"/>
              </a:spcBef>
            </a:pPr>
            <a:r>
              <a:rPr lang="en-US" sz="2371" b="1">
                <a:solidFill>
                  <a:srgbClr val="000000"/>
                </a:solidFill>
                <a:latin typeface="Canva Sans Bold"/>
                <a:ea typeface="Canva Sans Bold"/>
                <a:cs typeface="Canva Sans Bold"/>
                <a:sym typeface="Canva Sans Bold"/>
              </a:rPr>
              <a:t>Privacy and unauthorized access risks</a:t>
            </a:r>
          </a:p>
        </p:txBody>
      </p:sp>
      <p:sp>
        <p:nvSpPr>
          <p:cNvPr id="38" name="TextBox 38"/>
          <p:cNvSpPr txBox="1"/>
          <p:nvPr/>
        </p:nvSpPr>
        <p:spPr>
          <a:xfrm>
            <a:off x="4213519" y="4499110"/>
            <a:ext cx="3745539" cy="851626"/>
          </a:xfrm>
          <a:prstGeom prst="rect">
            <a:avLst/>
          </a:prstGeom>
        </p:spPr>
        <p:txBody>
          <a:bodyPr lIns="0" tIns="0" rIns="0" bIns="0" rtlCol="0" anchor="t">
            <a:spAutoFit/>
          </a:bodyPr>
          <a:lstStyle/>
          <a:p>
            <a:pPr algn="ctr">
              <a:lnSpc>
                <a:spcPts val="3459"/>
              </a:lnSpc>
              <a:spcBef>
                <a:spcPct val="0"/>
              </a:spcBef>
            </a:pPr>
            <a:r>
              <a:rPr lang="en-US" sz="2471" b="1">
                <a:solidFill>
                  <a:srgbClr val="000000"/>
                </a:solidFill>
                <a:latin typeface="Canva Sans Bold"/>
                <a:ea typeface="Canva Sans Bold"/>
                <a:cs typeface="Canva Sans Bold"/>
                <a:sym typeface="Canva Sans Bold"/>
              </a:rPr>
              <a:t>No guarantee of data integrity</a:t>
            </a:r>
          </a:p>
        </p:txBody>
      </p:sp>
      <p:sp>
        <p:nvSpPr>
          <p:cNvPr id="39" name="TextBox 39"/>
          <p:cNvSpPr txBox="1"/>
          <p:nvPr/>
        </p:nvSpPr>
        <p:spPr>
          <a:xfrm>
            <a:off x="2152343" y="2661994"/>
            <a:ext cx="194131"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1</a:t>
            </a:r>
          </a:p>
        </p:txBody>
      </p:sp>
      <p:sp>
        <p:nvSpPr>
          <p:cNvPr id="40" name="TextBox 40"/>
          <p:cNvSpPr txBox="1"/>
          <p:nvPr/>
        </p:nvSpPr>
        <p:spPr>
          <a:xfrm>
            <a:off x="3713022" y="4106786"/>
            <a:ext cx="205223"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2</a:t>
            </a:r>
          </a:p>
        </p:txBody>
      </p:sp>
      <p:sp>
        <p:nvSpPr>
          <p:cNvPr id="41" name="TextBox 41"/>
          <p:cNvSpPr txBox="1"/>
          <p:nvPr/>
        </p:nvSpPr>
        <p:spPr>
          <a:xfrm>
            <a:off x="2110049" y="5410337"/>
            <a:ext cx="217642" cy="498855"/>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3</a:t>
            </a:r>
          </a:p>
        </p:txBody>
      </p:sp>
      <p:sp>
        <p:nvSpPr>
          <p:cNvPr id="42" name="TextBox 42"/>
          <p:cNvSpPr txBox="1"/>
          <p:nvPr/>
        </p:nvSpPr>
        <p:spPr>
          <a:xfrm>
            <a:off x="3280893" y="8993520"/>
            <a:ext cx="2649841" cy="815318"/>
          </a:xfrm>
          <a:prstGeom prst="rect">
            <a:avLst/>
          </a:prstGeom>
        </p:spPr>
        <p:txBody>
          <a:bodyPr lIns="0" tIns="0" rIns="0" bIns="0" rtlCol="0" anchor="t">
            <a:spAutoFit/>
          </a:bodyPr>
          <a:lstStyle/>
          <a:p>
            <a:pPr algn="ctr">
              <a:lnSpc>
                <a:spcPts val="3360"/>
              </a:lnSpc>
              <a:spcBef>
                <a:spcPct val="0"/>
              </a:spcBef>
            </a:pPr>
            <a:r>
              <a:rPr lang="en-US" sz="2400" b="1">
                <a:solidFill>
                  <a:srgbClr val="FFFFFF"/>
                </a:solidFill>
                <a:latin typeface="Canva Sans Bold"/>
                <a:ea typeface="Canva Sans Bold"/>
                <a:cs typeface="Canva Sans Bold"/>
                <a:sym typeface="Canva Sans Bold"/>
              </a:rPr>
              <a:t>Poor data traceability</a:t>
            </a:r>
          </a:p>
        </p:txBody>
      </p:sp>
      <p:sp>
        <p:nvSpPr>
          <p:cNvPr id="43" name="TextBox 43"/>
          <p:cNvSpPr txBox="1"/>
          <p:nvPr/>
        </p:nvSpPr>
        <p:spPr>
          <a:xfrm>
            <a:off x="5055709" y="7928417"/>
            <a:ext cx="3298715" cy="647005"/>
          </a:xfrm>
          <a:prstGeom prst="rect">
            <a:avLst/>
          </a:prstGeom>
        </p:spPr>
        <p:txBody>
          <a:bodyPr lIns="0" tIns="0" rIns="0" bIns="0" rtlCol="0" anchor="t">
            <a:spAutoFit/>
          </a:bodyPr>
          <a:lstStyle/>
          <a:p>
            <a:pPr algn="ctr">
              <a:lnSpc>
                <a:spcPts val="2589"/>
              </a:lnSpc>
            </a:pPr>
            <a:r>
              <a:rPr lang="en-US" sz="2466" b="1">
                <a:solidFill>
                  <a:srgbClr val="FFFFFF"/>
                </a:solidFill>
                <a:latin typeface="Canva Sans Bold"/>
                <a:ea typeface="Canva Sans Bold"/>
                <a:cs typeface="Canva Sans Bold"/>
                <a:sym typeface="Canva Sans Bold"/>
              </a:rPr>
              <a:t>Over-dependence on trust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05811" y="474159"/>
            <a:ext cx="10016214" cy="9077192"/>
          </a:xfrm>
          <a:custGeom>
            <a:avLst/>
            <a:gdLst/>
            <a:ahLst/>
            <a:cxnLst/>
            <a:rect l="l" t="t" r="r" b="b"/>
            <a:pathLst>
              <a:path w="10016214" h="9077192">
                <a:moveTo>
                  <a:pt x="0" y="0"/>
                </a:moveTo>
                <a:lnTo>
                  <a:pt x="10016214" y="0"/>
                </a:lnTo>
                <a:lnTo>
                  <a:pt x="10016214" y="9077192"/>
                </a:lnTo>
                <a:lnTo>
                  <a:pt x="0" y="9077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231391" y="-243881"/>
            <a:ext cx="6959515" cy="5969370"/>
            <a:chOff x="0" y="0"/>
            <a:chExt cx="8748903" cy="7504177"/>
          </a:xfrm>
        </p:grpSpPr>
        <p:sp>
          <p:nvSpPr>
            <p:cNvPr id="8" name="Freeform 8"/>
            <p:cNvSpPr/>
            <p:nvPr/>
          </p:nvSpPr>
          <p:spPr>
            <a:xfrm>
              <a:off x="0" y="0"/>
              <a:ext cx="8748903" cy="7503979"/>
            </a:xfrm>
            <a:custGeom>
              <a:avLst/>
              <a:gdLst/>
              <a:ahLst/>
              <a:cxnLst/>
              <a:rect l="l" t="t" r="r" b="b"/>
              <a:pathLst>
                <a:path w="8748903" h="7503979">
                  <a:moveTo>
                    <a:pt x="0" y="0"/>
                  </a:moveTo>
                  <a:lnTo>
                    <a:pt x="8748903" y="0"/>
                  </a:lnTo>
                  <a:lnTo>
                    <a:pt x="8748903" y="7503979"/>
                  </a:lnTo>
                  <a:lnTo>
                    <a:pt x="0" y="7503979"/>
                  </a:lnTo>
                  <a:lnTo>
                    <a:pt x="0" y="0"/>
                  </a:lnTo>
                  <a:close/>
                </a:path>
              </a:pathLst>
            </a:custGeom>
            <a:blipFill>
              <a:blip r:embed="rId10"/>
              <a:stretch>
                <a:fillRect t="-37442" b="-37443"/>
              </a:stretch>
            </a:blipFill>
            <a:ln cap="sq">
              <a:noFill/>
              <a:prstDash val="solid"/>
              <a:miter/>
            </a:ln>
          </p:spPr>
        </p:sp>
      </p:grpSp>
      <p:grpSp>
        <p:nvGrpSpPr>
          <p:cNvPr id="9" name="Group 9"/>
          <p:cNvGrpSpPr/>
          <p:nvPr/>
        </p:nvGrpSpPr>
        <p:grpSpPr>
          <a:xfrm>
            <a:off x="2017655" y="8672577"/>
            <a:ext cx="3805718" cy="1027951"/>
            <a:chOff x="0" y="0"/>
            <a:chExt cx="1504589" cy="406400"/>
          </a:xfrm>
        </p:grpSpPr>
        <p:sp>
          <p:nvSpPr>
            <p:cNvPr id="10" name="Freeform 10"/>
            <p:cNvSpPr/>
            <p:nvPr/>
          </p:nvSpPr>
          <p:spPr>
            <a:xfrm>
              <a:off x="0" y="0"/>
              <a:ext cx="1504589" cy="406400"/>
            </a:xfrm>
            <a:custGeom>
              <a:avLst/>
              <a:gdLst/>
              <a:ahLst/>
              <a:cxnLst/>
              <a:rect l="l" t="t" r="r" b="b"/>
              <a:pathLst>
                <a:path w="1504589" h="406400">
                  <a:moveTo>
                    <a:pt x="1301389" y="0"/>
                  </a:moveTo>
                  <a:cubicBezTo>
                    <a:pt x="1413613" y="0"/>
                    <a:pt x="1504589" y="90976"/>
                    <a:pt x="1504589" y="203200"/>
                  </a:cubicBezTo>
                  <a:cubicBezTo>
                    <a:pt x="1504589" y="315424"/>
                    <a:pt x="1413613" y="406400"/>
                    <a:pt x="1301389" y="406400"/>
                  </a:cubicBezTo>
                  <a:lnTo>
                    <a:pt x="203200" y="406400"/>
                  </a:lnTo>
                  <a:cubicBezTo>
                    <a:pt x="90976" y="406400"/>
                    <a:pt x="0" y="315424"/>
                    <a:pt x="0" y="203200"/>
                  </a:cubicBezTo>
                  <a:cubicBezTo>
                    <a:pt x="0" y="90976"/>
                    <a:pt x="90976" y="0"/>
                    <a:pt x="203200" y="0"/>
                  </a:cubicBezTo>
                  <a:lnTo>
                    <a:pt x="1301389" y="0"/>
                  </a:lnTo>
                  <a:close/>
                </a:path>
              </a:pathLst>
            </a:custGeom>
            <a:solidFill>
              <a:srgbClr val="96A7BF"/>
            </a:solidFill>
            <a:ln w="47625" cap="rnd">
              <a:solidFill>
                <a:srgbClr val="000000"/>
              </a:solidFill>
              <a:prstDash val="solid"/>
              <a:round/>
            </a:ln>
          </p:spPr>
        </p:sp>
        <p:sp>
          <p:nvSpPr>
            <p:cNvPr id="11" name="TextBox 11"/>
            <p:cNvSpPr txBox="1"/>
            <p:nvPr/>
          </p:nvSpPr>
          <p:spPr>
            <a:xfrm>
              <a:off x="0" y="-38100"/>
              <a:ext cx="1504589" cy="444500"/>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2" name="Group 12"/>
          <p:cNvGrpSpPr/>
          <p:nvPr/>
        </p:nvGrpSpPr>
        <p:grpSpPr>
          <a:xfrm>
            <a:off x="1557504" y="8656191"/>
            <a:ext cx="1157243" cy="11572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grpSp>
        <p:nvGrpSpPr>
          <p:cNvPr id="15" name="Group 15"/>
          <p:cNvGrpSpPr/>
          <p:nvPr/>
        </p:nvGrpSpPr>
        <p:grpSpPr>
          <a:xfrm>
            <a:off x="764539" y="7612763"/>
            <a:ext cx="3591075" cy="967228"/>
            <a:chOff x="0" y="0"/>
            <a:chExt cx="1508861" cy="406400"/>
          </a:xfrm>
        </p:grpSpPr>
        <p:sp>
          <p:nvSpPr>
            <p:cNvPr id="16" name="Freeform 16"/>
            <p:cNvSpPr/>
            <p:nvPr/>
          </p:nvSpPr>
          <p:spPr>
            <a:xfrm>
              <a:off x="0" y="0"/>
              <a:ext cx="1508861" cy="406400"/>
            </a:xfrm>
            <a:custGeom>
              <a:avLst/>
              <a:gdLst/>
              <a:ahLst/>
              <a:cxnLst/>
              <a:rect l="l" t="t" r="r" b="b"/>
              <a:pathLst>
                <a:path w="1508861" h="406400">
                  <a:moveTo>
                    <a:pt x="1305661" y="0"/>
                  </a:moveTo>
                  <a:cubicBezTo>
                    <a:pt x="1417885" y="0"/>
                    <a:pt x="1508861" y="90976"/>
                    <a:pt x="1508861" y="203200"/>
                  </a:cubicBezTo>
                  <a:cubicBezTo>
                    <a:pt x="1508861" y="315424"/>
                    <a:pt x="1417885" y="406400"/>
                    <a:pt x="1305661" y="406400"/>
                  </a:cubicBezTo>
                  <a:lnTo>
                    <a:pt x="203200" y="406400"/>
                  </a:lnTo>
                  <a:cubicBezTo>
                    <a:pt x="90976" y="406400"/>
                    <a:pt x="0" y="315424"/>
                    <a:pt x="0" y="203200"/>
                  </a:cubicBezTo>
                  <a:cubicBezTo>
                    <a:pt x="0" y="90976"/>
                    <a:pt x="90976" y="0"/>
                    <a:pt x="203200" y="0"/>
                  </a:cubicBezTo>
                  <a:lnTo>
                    <a:pt x="1305661" y="0"/>
                  </a:lnTo>
                  <a:close/>
                </a:path>
              </a:pathLst>
            </a:custGeom>
            <a:solidFill>
              <a:srgbClr val="96A7BF"/>
            </a:solidFill>
            <a:ln w="47625" cap="rnd">
              <a:solidFill>
                <a:srgbClr val="000000"/>
              </a:solidFill>
              <a:prstDash val="solid"/>
              <a:round/>
            </a:ln>
          </p:spPr>
        </p:sp>
        <p:sp>
          <p:nvSpPr>
            <p:cNvPr id="17" name="TextBox 17"/>
            <p:cNvSpPr txBox="1"/>
            <p:nvPr/>
          </p:nvSpPr>
          <p:spPr>
            <a:xfrm>
              <a:off x="0" y="-38100"/>
              <a:ext cx="1508861" cy="444500"/>
            </a:xfrm>
            <a:prstGeom prst="rect">
              <a:avLst/>
            </a:prstGeom>
          </p:spPr>
          <p:txBody>
            <a:bodyPr lIns="50800" tIns="50800" rIns="50800" bIns="50800" rtlCol="0" anchor="ctr"/>
            <a:lstStyle/>
            <a:p>
              <a:pPr algn="ctr">
                <a:lnSpc>
                  <a:spcPts val="3360"/>
                </a:lnSpc>
              </a:pPr>
              <a:endParaRPr/>
            </a:p>
          </p:txBody>
        </p:sp>
      </p:grpSp>
      <p:grpSp>
        <p:nvGrpSpPr>
          <p:cNvPr id="18" name="Group 18"/>
          <p:cNvGrpSpPr/>
          <p:nvPr/>
        </p:nvGrpSpPr>
        <p:grpSpPr>
          <a:xfrm>
            <a:off x="329471" y="7597270"/>
            <a:ext cx="1094163" cy="10941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60"/>
                </a:lnSpc>
              </a:pPr>
              <a:endParaRPr/>
            </a:p>
          </p:txBody>
        </p:sp>
      </p:grpSp>
      <p:sp>
        <p:nvSpPr>
          <p:cNvPr id="21" name="Freeform 21"/>
          <p:cNvSpPr/>
          <p:nvPr/>
        </p:nvSpPr>
        <p:spPr>
          <a:xfrm>
            <a:off x="230985" y="7548027"/>
            <a:ext cx="1192648" cy="1192648"/>
          </a:xfrm>
          <a:custGeom>
            <a:avLst/>
            <a:gdLst/>
            <a:ahLst/>
            <a:cxnLst/>
            <a:rect l="l" t="t" r="r" b="b"/>
            <a:pathLst>
              <a:path w="1192648" h="1192648">
                <a:moveTo>
                  <a:pt x="0" y="0"/>
                </a:moveTo>
                <a:lnTo>
                  <a:pt x="1192648" y="0"/>
                </a:lnTo>
                <a:lnTo>
                  <a:pt x="1192648" y="1192648"/>
                </a:lnTo>
                <a:lnTo>
                  <a:pt x="0" y="11926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rot="-10800000">
            <a:off x="1423633" y="8683094"/>
            <a:ext cx="1157243" cy="1150931"/>
          </a:xfrm>
          <a:custGeom>
            <a:avLst/>
            <a:gdLst/>
            <a:ahLst/>
            <a:cxnLst/>
            <a:rect l="l" t="t" r="r" b="b"/>
            <a:pathLst>
              <a:path w="1157243" h="1150931">
                <a:moveTo>
                  <a:pt x="0" y="0"/>
                </a:moveTo>
                <a:lnTo>
                  <a:pt x="1157244" y="0"/>
                </a:lnTo>
                <a:lnTo>
                  <a:pt x="1157244" y="1150931"/>
                </a:lnTo>
                <a:lnTo>
                  <a:pt x="0" y="11509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3" name="Group 23"/>
          <p:cNvGrpSpPr>
            <a:grpSpLocks noChangeAspect="1"/>
          </p:cNvGrpSpPr>
          <p:nvPr/>
        </p:nvGrpSpPr>
        <p:grpSpPr>
          <a:xfrm>
            <a:off x="6541957" y="6410834"/>
            <a:ext cx="5735293" cy="3289695"/>
            <a:chOff x="0" y="0"/>
            <a:chExt cx="7981950" cy="4578350"/>
          </a:xfrm>
        </p:grpSpPr>
        <p:sp>
          <p:nvSpPr>
            <p:cNvPr id="24" name="Freeform 2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25" name="Freeform 2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6" name="Freeform 2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7" name="Freeform 2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8" name="Freeform 2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5"/>
              <a:stretch>
                <a:fillRect l="-41089" t="-6649" r="-97778" b="-15486"/>
              </a:stretch>
            </a:blipFill>
          </p:spPr>
        </p:sp>
      </p:grpSp>
      <p:grpSp>
        <p:nvGrpSpPr>
          <p:cNvPr id="29" name="Group 29"/>
          <p:cNvGrpSpPr>
            <a:grpSpLocks noChangeAspect="1"/>
          </p:cNvGrpSpPr>
          <p:nvPr/>
        </p:nvGrpSpPr>
        <p:grpSpPr>
          <a:xfrm>
            <a:off x="12466135" y="2129616"/>
            <a:ext cx="5765841" cy="3307217"/>
            <a:chOff x="0" y="0"/>
            <a:chExt cx="7981950" cy="4578350"/>
          </a:xfrm>
        </p:grpSpPr>
        <p:sp>
          <p:nvSpPr>
            <p:cNvPr id="30" name="Freeform 3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1" name="Freeform 3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32" name="Freeform 3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33" name="Freeform 3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34" name="Freeform 3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6"/>
              <a:stretch>
                <a:fillRect l="-32599" t="-36895" r="-36886" b="-11036"/>
              </a:stretch>
            </a:blipFill>
          </p:spPr>
        </p:sp>
      </p:grpSp>
      <p:sp>
        <p:nvSpPr>
          <p:cNvPr id="35" name="Freeform 35"/>
          <p:cNvSpPr/>
          <p:nvPr/>
        </p:nvSpPr>
        <p:spPr>
          <a:xfrm>
            <a:off x="13101267" y="5236970"/>
            <a:ext cx="1318650" cy="1318650"/>
          </a:xfrm>
          <a:custGeom>
            <a:avLst/>
            <a:gdLst/>
            <a:ahLst/>
            <a:cxnLst/>
            <a:rect l="l" t="t" r="r" b="b"/>
            <a:pathLst>
              <a:path w="1318650" h="1318650">
                <a:moveTo>
                  <a:pt x="0" y="0"/>
                </a:moveTo>
                <a:lnTo>
                  <a:pt x="1318650" y="0"/>
                </a:lnTo>
                <a:lnTo>
                  <a:pt x="1318650" y="1318650"/>
                </a:lnTo>
                <a:lnTo>
                  <a:pt x="0" y="13186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a:off x="12083720" y="7121847"/>
            <a:ext cx="852360" cy="852360"/>
          </a:xfrm>
          <a:custGeom>
            <a:avLst/>
            <a:gdLst/>
            <a:ahLst/>
            <a:cxnLst/>
            <a:rect l="l" t="t" r="r" b="b"/>
            <a:pathLst>
              <a:path w="852360" h="852360">
                <a:moveTo>
                  <a:pt x="0" y="0"/>
                </a:moveTo>
                <a:lnTo>
                  <a:pt x="852360" y="0"/>
                </a:lnTo>
                <a:lnTo>
                  <a:pt x="852360" y="852360"/>
                </a:lnTo>
                <a:lnTo>
                  <a:pt x="0" y="85236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7" name="Group 37"/>
          <p:cNvGrpSpPr>
            <a:grpSpLocks noChangeAspect="1"/>
          </p:cNvGrpSpPr>
          <p:nvPr/>
        </p:nvGrpSpPr>
        <p:grpSpPr>
          <a:xfrm>
            <a:off x="6080596" y="2175713"/>
            <a:ext cx="5625215" cy="3226555"/>
            <a:chOff x="0" y="0"/>
            <a:chExt cx="7981950" cy="4578350"/>
          </a:xfrm>
        </p:grpSpPr>
        <p:sp>
          <p:nvSpPr>
            <p:cNvPr id="38" name="Freeform 3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39" name="Freeform 3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40" name="Freeform 4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41" name="Freeform 4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42" name="Freeform 4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21"/>
              <a:stretch>
                <a:fillRect l="-17240" t="-49698" r="-41859" b="-20428"/>
              </a:stretch>
            </a:blipFill>
          </p:spPr>
        </p:sp>
      </p:grpSp>
      <p:sp>
        <p:nvSpPr>
          <p:cNvPr id="43" name="Freeform 43"/>
          <p:cNvSpPr/>
          <p:nvPr/>
        </p:nvSpPr>
        <p:spPr>
          <a:xfrm>
            <a:off x="6360190" y="5387514"/>
            <a:ext cx="764830" cy="763874"/>
          </a:xfrm>
          <a:custGeom>
            <a:avLst/>
            <a:gdLst/>
            <a:ahLst/>
            <a:cxnLst/>
            <a:rect l="l" t="t" r="r" b="b"/>
            <a:pathLst>
              <a:path w="764830" h="763874">
                <a:moveTo>
                  <a:pt x="0" y="0"/>
                </a:moveTo>
                <a:lnTo>
                  <a:pt x="764830" y="0"/>
                </a:lnTo>
                <a:lnTo>
                  <a:pt x="764830" y="763874"/>
                </a:lnTo>
                <a:lnTo>
                  <a:pt x="0" y="763874"/>
                </a:lnTo>
                <a:lnTo>
                  <a:pt x="0" y="0"/>
                </a:lnTo>
                <a:close/>
              </a:path>
            </a:pathLst>
          </a:custGeom>
          <a:blipFill>
            <a:blip r:embed="rId22"/>
            <a:stretch>
              <a:fillRect/>
            </a:stretch>
          </a:blipFill>
        </p:spPr>
      </p:sp>
      <p:sp>
        <p:nvSpPr>
          <p:cNvPr id="44" name="TextBox 44"/>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Proposed Solution</a:t>
            </a:r>
          </a:p>
        </p:txBody>
      </p:sp>
      <p:sp>
        <p:nvSpPr>
          <p:cNvPr id="45" name="TextBox 45"/>
          <p:cNvSpPr txBox="1"/>
          <p:nvPr/>
        </p:nvSpPr>
        <p:spPr>
          <a:xfrm>
            <a:off x="0" y="2099513"/>
            <a:ext cx="4970199" cy="1472946"/>
          </a:xfrm>
          <a:prstGeom prst="rect">
            <a:avLst/>
          </a:prstGeom>
        </p:spPr>
        <p:txBody>
          <a:bodyPr lIns="0" tIns="0" rIns="0" bIns="0" rtlCol="0" anchor="t">
            <a:spAutoFit/>
          </a:bodyPr>
          <a:lstStyle/>
          <a:p>
            <a:pPr algn="ctr">
              <a:lnSpc>
                <a:spcPts val="5963"/>
              </a:lnSpc>
            </a:pPr>
            <a:r>
              <a:rPr lang="en-US" sz="4259" b="1" u="sng">
                <a:solidFill>
                  <a:srgbClr val="000000"/>
                </a:solidFill>
                <a:latin typeface="Canva Sans Bold"/>
                <a:ea typeface="Canva Sans Bold"/>
                <a:cs typeface="Canva Sans Bold"/>
                <a:sym typeface="Canva Sans Bold"/>
              </a:rPr>
              <a:t>Description of the solution</a:t>
            </a:r>
          </a:p>
        </p:txBody>
      </p:sp>
      <p:sp>
        <p:nvSpPr>
          <p:cNvPr id="46" name="TextBox 46"/>
          <p:cNvSpPr txBox="1"/>
          <p:nvPr/>
        </p:nvSpPr>
        <p:spPr>
          <a:xfrm>
            <a:off x="967463" y="7641785"/>
            <a:ext cx="3296862" cy="847586"/>
          </a:xfrm>
          <a:prstGeom prst="rect">
            <a:avLst/>
          </a:prstGeom>
        </p:spPr>
        <p:txBody>
          <a:bodyPr lIns="0" tIns="0" rIns="0" bIns="0" rtlCol="0" anchor="t">
            <a:spAutoFit/>
          </a:bodyPr>
          <a:lstStyle/>
          <a:p>
            <a:pPr algn="ctr">
              <a:lnSpc>
                <a:spcPts val="3405"/>
              </a:lnSpc>
            </a:pPr>
            <a:r>
              <a:rPr lang="en-US" sz="2432" b="1">
                <a:solidFill>
                  <a:srgbClr val="000000"/>
                </a:solidFill>
                <a:latin typeface="Canva Sans Bold"/>
                <a:ea typeface="Canva Sans Bold"/>
                <a:cs typeface="Canva Sans Bold"/>
                <a:sym typeface="Canva Sans Bold"/>
              </a:rPr>
              <a:t> End-to-End Encryption</a:t>
            </a:r>
          </a:p>
        </p:txBody>
      </p:sp>
      <p:sp>
        <p:nvSpPr>
          <p:cNvPr id="47" name="TextBox 47"/>
          <p:cNvSpPr txBox="1"/>
          <p:nvPr/>
        </p:nvSpPr>
        <p:spPr>
          <a:xfrm>
            <a:off x="2377086" y="8767245"/>
            <a:ext cx="3583484" cy="836493"/>
          </a:xfrm>
          <a:prstGeom prst="rect">
            <a:avLst/>
          </a:prstGeom>
        </p:spPr>
        <p:txBody>
          <a:bodyPr lIns="0" tIns="0" rIns="0" bIns="0" rtlCol="0" anchor="t">
            <a:spAutoFit/>
          </a:bodyPr>
          <a:lstStyle/>
          <a:p>
            <a:pPr algn="ctr">
              <a:lnSpc>
                <a:spcPts val="3434"/>
              </a:lnSpc>
            </a:pPr>
            <a:r>
              <a:rPr lang="en-US" sz="2452" b="1">
                <a:solidFill>
                  <a:srgbClr val="000000"/>
                </a:solidFill>
                <a:latin typeface="Canva Sans Bold"/>
                <a:ea typeface="Canva Sans Bold"/>
                <a:cs typeface="Canva Sans Bold"/>
                <a:sym typeface="Canva Sans Bold"/>
              </a:rPr>
              <a:t> Blockchain-based Integrity</a:t>
            </a:r>
          </a:p>
        </p:txBody>
      </p:sp>
      <p:sp>
        <p:nvSpPr>
          <p:cNvPr id="48" name="Freeform 48"/>
          <p:cNvSpPr/>
          <p:nvPr/>
        </p:nvSpPr>
        <p:spPr>
          <a:xfrm>
            <a:off x="-53269" y="2497411"/>
            <a:ext cx="5778048" cy="5688024"/>
          </a:xfrm>
          <a:custGeom>
            <a:avLst/>
            <a:gdLst/>
            <a:ahLst/>
            <a:cxnLst/>
            <a:rect l="l" t="t" r="r" b="b"/>
            <a:pathLst>
              <a:path w="6371216" h="6371216">
                <a:moveTo>
                  <a:pt x="0" y="0"/>
                </a:moveTo>
                <a:lnTo>
                  <a:pt x="6371216" y="0"/>
                </a:lnTo>
                <a:lnTo>
                  <a:pt x="6371216" y="6371216"/>
                </a:lnTo>
                <a:lnTo>
                  <a:pt x="0" y="637121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49" name="TextBox 49"/>
          <p:cNvSpPr txBox="1"/>
          <p:nvPr/>
        </p:nvSpPr>
        <p:spPr>
          <a:xfrm>
            <a:off x="432340" y="4264699"/>
            <a:ext cx="4641014" cy="1950764"/>
          </a:xfrm>
          <a:prstGeom prst="rect">
            <a:avLst/>
          </a:prstGeom>
        </p:spPr>
        <p:txBody>
          <a:bodyPr lIns="0" tIns="0" rIns="0" bIns="0" rtlCol="0" anchor="t">
            <a:spAutoFit/>
          </a:bodyPr>
          <a:lstStyle/>
          <a:p>
            <a:pPr algn="ctr">
              <a:lnSpc>
                <a:spcPts val="3928"/>
              </a:lnSpc>
            </a:pPr>
            <a:r>
              <a:rPr lang="en-US" sz="2805" b="1">
                <a:solidFill>
                  <a:srgbClr val="000000"/>
                </a:solidFill>
                <a:latin typeface="Canva Sans Bold"/>
                <a:ea typeface="Canva Sans Bold"/>
                <a:cs typeface="Canva Sans Bold"/>
                <a:sym typeface="Canva Sans Bold"/>
              </a:rPr>
              <a:t>A Decentralized platform for secure file sharing</a:t>
            </a:r>
          </a:p>
          <a:p>
            <a:pPr algn="ctr">
              <a:lnSpc>
                <a:spcPts val="3928"/>
              </a:lnSpc>
            </a:pPr>
            <a:r>
              <a:rPr lang="en-US" sz="2805" b="1">
                <a:solidFill>
                  <a:srgbClr val="000000"/>
                </a:solidFill>
                <a:latin typeface="Canva Sans Bold"/>
                <a:ea typeface="Canva Sans Bold"/>
                <a:cs typeface="Canva Sans Bold"/>
                <a:sym typeface="Canva Sans Bold"/>
              </a:rPr>
              <a:t>and Verification using Blockchain and IPFS.</a:t>
            </a:r>
          </a:p>
        </p:txBody>
      </p:sp>
      <p:sp>
        <p:nvSpPr>
          <p:cNvPr id="50" name="TextBox 50"/>
          <p:cNvSpPr txBox="1"/>
          <p:nvPr/>
        </p:nvSpPr>
        <p:spPr>
          <a:xfrm>
            <a:off x="14127690" y="5687388"/>
            <a:ext cx="3131610" cy="379714"/>
          </a:xfrm>
          <a:prstGeom prst="rect">
            <a:avLst/>
          </a:prstGeom>
        </p:spPr>
        <p:txBody>
          <a:bodyPr lIns="0" tIns="0" rIns="0" bIns="0" rtlCol="0" anchor="t">
            <a:spAutoFit/>
          </a:bodyPr>
          <a:lstStyle/>
          <a:p>
            <a:pPr marL="0" lvl="0" indent="0" algn="ctr">
              <a:lnSpc>
                <a:spcPts val="3191"/>
              </a:lnSpc>
              <a:spcBef>
                <a:spcPct val="0"/>
              </a:spcBef>
            </a:pPr>
            <a:r>
              <a:rPr lang="en-US" sz="2279" b="1">
                <a:solidFill>
                  <a:srgbClr val="000000"/>
                </a:solidFill>
                <a:latin typeface="Canva Sans Bold"/>
                <a:ea typeface="Canva Sans Bold"/>
                <a:cs typeface="Canva Sans Bold"/>
                <a:sym typeface="Canva Sans Bold"/>
              </a:rPr>
              <a:t>JWT</a:t>
            </a:r>
            <a:r>
              <a:rPr lang="en-US" sz="2279" b="1" u="none" strike="noStrike">
                <a:solidFill>
                  <a:srgbClr val="000000"/>
                </a:solidFill>
                <a:latin typeface="Canva Sans Bold"/>
                <a:ea typeface="Canva Sans Bold"/>
                <a:cs typeface="Canva Sans Bold"/>
                <a:sym typeface="Canva Sans Bold"/>
              </a:rPr>
              <a:t> Authentication</a:t>
            </a:r>
          </a:p>
        </p:txBody>
      </p:sp>
      <p:sp>
        <p:nvSpPr>
          <p:cNvPr id="51" name="TextBox 51"/>
          <p:cNvSpPr txBox="1"/>
          <p:nvPr/>
        </p:nvSpPr>
        <p:spPr>
          <a:xfrm>
            <a:off x="12789536" y="7099262"/>
            <a:ext cx="3843225" cy="874945"/>
          </a:xfrm>
          <a:prstGeom prst="rect">
            <a:avLst/>
          </a:prstGeom>
        </p:spPr>
        <p:txBody>
          <a:bodyPr lIns="0" tIns="0" rIns="0" bIns="0" rtlCol="0" anchor="t">
            <a:spAutoFit/>
          </a:bodyPr>
          <a:lstStyle/>
          <a:p>
            <a:pPr marL="0" lvl="0" indent="0" algn="ctr">
              <a:lnSpc>
                <a:spcPts val="3562"/>
              </a:lnSpc>
              <a:spcBef>
                <a:spcPct val="0"/>
              </a:spcBef>
            </a:pPr>
            <a:r>
              <a:rPr lang="en-US" sz="2544" b="1">
                <a:solidFill>
                  <a:srgbClr val="000000"/>
                </a:solidFill>
                <a:latin typeface="Canva Sans Bold"/>
                <a:ea typeface="Canva Sans Bold"/>
                <a:cs typeface="Canva Sans Bold"/>
                <a:sym typeface="Canva Sans Bold"/>
              </a:rPr>
              <a:t>Blockchai</a:t>
            </a:r>
            <a:r>
              <a:rPr lang="en-US" sz="2544" b="1" u="none" strike="noStrike">
                <a:solidFill>
                  <a:srgbClr val="000000"/>
                </a:solidFill>
                <a:latin typeface="Canva Sans Bold"/>
                <a:ea typeface="Canva Sans Bold"/>
                <a:cs typeface="Canva Sans Bold"/>
                <a:sym typeface="Canva Sans Bold"/>
              </a:rPr>
              <a:t>n Hash AES-256 Encryption</a:t>
            </a:r>
          </a:p>
        </p:txBody>
      </p:sp>
      <p:sp>
        <p:nvSpPr>
          <p:cNvPr id="52" name="TextBox 52"/>
          <p:cNvSpPr txBox="1"/>
          <p:nvPr/>
        </p:nvSpPr>
        <p:spPr>
          <a:xfrm>
            <a:off x="7045425" y="5560544"/>
            <a:ext cx="3813567" cy="405113"/>
          </a:xfrm>
          <a:prstGeom prst="rect">
            <a:avLst/>
          </a:prstGeom>
        </p:spPr>
        <p:txBody>
          <a:bodyPr lIns="0" tIns="0" rIns="0" bIns="0" rtlCol="0" anchor="t">
            <a:spAutoFit/>
          </a:bodyPr>
          <a:lstStyle/>
          <a:p>
            <a:pPr algn="ctr">
              <a:lnSpc>
                <a:spcPts val="3395"/>
              </a:lnSpc>
              <a:spcBef>
                <a:spcPct val="0"/>
              </a:spcBef>
            </a:pPr>
            <a:r>
              <a:rPr lang="en-US" sz="2425" b="1">
                <a:solidFill>
                  <a:srgbClr val="000000"/>
                </a:solidFill>
                <a:latin typeface="Canva Sans Bold"/>
                <a:ea typeface="Canva Sans Bold"/>
                <a:cs typeface="Canva Sans Bold"/>
                <a:sym typeface="Canva Sans Bold"/>
              </a:rPr>
              <a:t>Public Integrity Check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945961" y="7591958"/>
            <a:ext cx="5965598" cy="2036826"/>
            <a:chOff x="0" y="0"/>
            <a:chExt cx="1227489" cy="419100"/>
          </a:xfrm>
        </p:grpSpPr>
        <p:sp>
          <p:nvSpPr>
            <p:cNvPr id="5" name="Freeform 5"/>
            <p:cNvSpPr/>
            <p:nvPr/>
          </p:nvSpPr>
          <p:spPr>
            <a:xfrm>
              <a:off x="5009" y="0"/>
              <a:ext cx="1222481" cy="419100"/>
            </a:xfrm>
            <a:custGeom>
              <a:avLst/>
              <a:gdLst/>
              <a:ahLst/>
              <a:cxnLst/>
              <a:rect l="l" t="t" r="r" b="b"/>
              <a:pathLst>
                <a:path w="1222481" h="419100">
                  <a:moveTo>
                    <a:pt x="1178706" y="0"/>
                  </a:moveTo>
                  <a:lnTo>
                    <a:pt x="178107" y="0"/>
                  </a:lnTo>
                  <a:cubicBezTo>
                    <a:pt x="169131" y="0"/>
                    <a:pt x="160637" y="4063"/>
                    <a:pt x="155004" y="11051"/>
                  </a:cubicBezTo>
                  <a:lnTo>
                    <a:pt x="3899" y="198499"/>
                  </a:lnTo>
                  <a:cubicBezTo>
                    <a:pt x="-1300" y="204949"/>
                    <a:pt x="-1300" y="214151"/>
                    <a:pt x="3899" y="220601"/>
                  </a:cubicBezTo>
                  <a:lnTo>
                    <a:pt x="155004" y="408049"/>
                  </a:lnTo>
                  <a:cubicBezTo>
                    <a:pt x="160637" y="415037"/>
                    <a:pt x="169131" y="419100"/>
                    <a:pt x="178107" y="419100"/>
                  </a:cubicBezTo>
                  <a:lnTo>
                    <a:pt x="1178706" y="419100"/>
                  </a:lnTo>
                  <a:cubicBezTo>
                    <a:pt x="1178706" y="419100"/>
                    <a:pt x="1222480" y="357188"/>
                    <a:pt x="1222480" y="209550"/>
                  </a:cubicBezTo>
                  <a:cubicBezTo>
                    <a:pt x="1222480" y="61912"/>
                    <a:pt x="1178706" y="0"/>
                    <a:pt x="1178706" y="0"/>
                  </a:cubicBezTo>
                  <a:close/>
                </a:path>
              </a:pathLst>
            </a:custGeom>
            <a:solidFill>
              <a:srgbClr val="FFFFFF"/>
            </a:solidFill>
          </p:spPr>
        </p:sp>
        <p:sp>
          <p:nvSpPr>
            <p:cNvPr id="6" name="TextBox 6"/>
            <p:cNvSpPr txBox="1"/>
            <p:nvPr/>
          </p:nvSpPr>
          <p:spPr>
            <a:xfrm>
              <a:off x="184150" y="-38100"/>
              <a:ext cx="998889" cy="457200"/>
            </a:xfrm>
            <a:prstGeom prst="rect">
              <a:avLst/>
            </a:prstGeom>
          </p:spPr>
          <p:txBody>
            <a:bodyPr lIns="50800" tIns="50800" rIns="50800" bIns="50800" rtlCol="0" anchor="ctr"/>
            <a:lstStyle/>
            <a:p>
              <a:pPr algn="ctr">
                <a:lnSpc>
                  <a:spcPts val="3415"/>
                </a:lnSpc>
              </a:pPr>
              <a:endParaRPr/>
            </a:p>
          </p:txBody>
        </p:sp>
      </p:grpSp>
      <p:sp>
        <p:nvSpPr>
          <p:cNvPr id="7" name="Freeform 7"/>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1376470" y="-53759"/>
            <a:ext cx="6561677" cy="1805892"/>
            <a:chOff x="0" y="0"/>
            <a:chExt cx="8748903" cy="2407856"/>
          </a:xfrm>
        </p:grpSpPr>
        <p:sp>
          <p:nvSpPr>
            <p:cNvPr id="10" name="Freeform 1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8"/>
              <a:stretch>
                <a:fillRect t="-222517" b="-222519"/>
              </a:stretch>
            </a:blipFill>
          </p:spPr>
        </p:sp>
      </p:grpSp>
      <p:grpSp>
        <p:nvGrpSpPr>
          <p:cNvPr id="11" name="Group 11"/>
          <p:cNvGrpSpPr/>
          <p:nvPr/>
        </p:nvGrpSpPr>
        <p:grpSpPr>
          <a:xfrm>
            <a:off x="11528870" y="98641"/>
            <a:ext cx="6561677" cy="1805892"/>
            <a:chOff x="0" y="0"/>
            <a:chExt cx="8748903" cy="2407856"/>
          </a:xfrm>
        </p:grpSpPr>
        <p:sp>
          <p:nvSpPr>
            <p:cNvPr id="12" name="Freeform 12"/>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9"/>
              <a:stretch>
                <a:fillRect l="-38" r="-38"/>
              </a:stretch>
            </a:blipFill>
          </p:spPr>
        </p:sp>
      </p:grpSp>
      <p:sp>
        <p:nvSpPr>
          <p:cNvPr id="13" name="TextBox 13"/>
          <p:cNvSpPr txBox="1"/>
          <p:nvPr/>
        </p:nvSpPr>
        <p:spPr>
          <a:xfrm>
            <a:off x="368713" y="876300"/>
            <a:ext cx="6373892"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Technical Approach</a:t>
            </a:r>
          </a:p>
        </p:txBody>
      </p:sp>
      <p:sp>
        <p:nvSpPr>
          <p:cNvPr id="14" name="Freeform 14"/>
          <p:cNvSpPr/>
          <p:nvPr/>
        </p:nvSpPr>
        <p:spPr>
          <a:xfrm>
            <a:off x="877980" y="2096407"/>
            <a:ext cx="5706010" cy="3789319"/>
          </a:xfrm>
          <a:custGeom>
            <a:avLst/>
            <a:gdLst/>
            <a:ahLst/>
            <a:cxnLst/>
            <a:rect l="l" t="t" r="r" b="b"/>
            <a:pathLst>
              <a:path w="5706010" h="3789319">
                <a:moveTo>
                  <a:pt x="0" y="0"/>
                </a:moveTo>
                <a:lnTo>
                  <a:pt x="5706010" y="0"/>
                </a:lnTo>
                <a:lnTo>
                  <a:pt x="5706010" y="3789319"/>
                </a:lnTo>
                <a:lnTo>
                  <a:pt x="0" y="3789319"/>
                </a:lnTo>
                <a:lnTo>
                  <a:pt x="0" y="0"/>
                </a:lnTo>
                <a:close/>
              </a:path>
            </a:pathLst>
          </a:custGeom>
          <a:blipFill>
            <a:blip r:embed="rId10"/>
            <a:stretch>
              <a:fillRect l="-23166" t="-38662" r="-173359" b="-159011"/>
            </a:stretch>
          </a:blipFill>
        </p:spPr>
      </p:sp>
      <p:sp>
        <p:nvSpPr>
          <p:cNvPr id="15" name="Freeform 15"/>
          <p:cNvSpPr/>
          <p:nvPr/>
        </p:nvSpPr>
        <p:spPr>
          <a:xfrm>
            <a:off x="11528870" y="2003301"/>
            <a:ext cx="6058288" cy="2550858"/>
          </a:xfrm>
          <a:custGeom>
            <a:avLst/>
            <a:gdLst/>
            <a:ahLst/>
            <a:cxnLst/>
            <a:rect l="l" t="t" r="r" b="b"/>
            <a:pathLst>
              <a:path w="6058288" h="2550858">
                <a:moveTo>
                  <a:pt x="0" y="0"/>
                </a:moveTo>
                <a:lnTo>
                  <a:pt x="6058288" y="0"/>
                </a:lnTo>
                <a:lnTo>
                  <a:pt x="6058288" y="2550859"/>
                </a:lnTo>
                <a:lnTo>
                  <a:pt x="0" y="2550859"/>
                </a:lnTo>
                <a:lnTo>
                  <a:pt x="0" y="0"/>
                </a:lnTo>
                <a:close/>
              </a:path>
            </a:pathLst>
          </a:custGeom>
          <a:blipFill>
            <a:blip r:embed="rId11"/>
            <a:stretch>
              <a:fillRect l="-152813" t="-57327" r="-25952" b="-284051"/>
            </a:stretch>
          </a:blipFill>
        </p:spPr>
      </p:sp>
      <p:sp>
        <p:nvSpPr>
          <p:cNvPr id="16" name="Freeform 16"/>
          <p:cNvSpPr/>
          <p:nvPr/>
        </p:nvSpPr>
        <p:spPr>
          <a:xfrm>
            <a:off x="6981045" y="5146310"/>
            <a:ext cx="9095648" cy="3514712"/>
          </a:xfrm>
          <a:custGeom>
            <a:avLst/>
            <a:gdLst/>
            <a:ahLst/>
            <a:cxnLst/>
            <a:rect l="l" t="t" r="r" b="b"/>
            <a:pathLst>
              <a:path w="9095648" h="3514712">
                <a:moveTo>
                  <a:pt x="0" y="0"/>
                </a:moveTo>
                <a:lnTo>
                  <a:pt x="9095649" y="0"/>
                </a:lnTo>
                <a:lnTo>
                  <a:pt x="9095649" y="3514712"/>
                </a:lnTo>
                <a:lnTo>
                  <a:pt x="0" y="3514712"/>
                </a:lnTo>
                <a:lnTo>
                  <a:pt x="0" y="0"/>
                </a:lnTo>
                <a:close/>
              </a:path>
            </a:pathLst>
          </a:custGeom>
          <a:blipFill>
            <a:blip r:embed="rId12"/>
            <a:stretch>
              <a:fillRect l="-59250" t="-148484" r="-20608" b="-61818"/>
            </a:stretch>
          </a:blipFill>
        </p:spPr>
      </p:sp>
      <p:sp>
        <p:nvSpPr>
          <p:cNvPr id="17" name="Freeform 17"/>
          <p:cNvSpPr/>
          <p:nvPr/>
        </p:nvSpPr>
        <p:spPr>
          <a:xfrm>
            <a:off x="7713174" y="7714716"/>
            <a:ext cx="3491597" cy="1914068"/>
          </a:xfrm>
          <a:custGeom>
            <a:avLst/>
            <a:gdLst/>
            <a:ahLst/>
            <a:cxnLst/>
            <a:rect l="l" t="t" r="r" b="b"/>
            <a:pathLst>
              <a:path w="3491597" h="1914068">
                <a:moveTo>
                  <a:pt x="0" y="0"/>
                </a:moveTo>
                <a:lnTo>
                  <a:pt x="3491597" y="0"/>
                </a:lnTo>
                <a:lnTo>
                  <a:pt x="3491597" y="1914068"/>
                </a:lnTo>
                <a:lnTo>
                  <a:pt x="0" y="1914068"/>
                </a:lnTo>
                <a:lnTo>
                  <a:pt x="0" y="0"/>
                </a:lnTo>
                <a:close/>
              </a:path>
            </a:pathLst>
          </a:custGeom>
          <a:blipFill>
            <a:blip r:embed="rId13"/>
            <a:stretch>
              <a:fillRect l="-170481" t="-411538" r="-192168" b="-51098"/>
            </a:stretch>
          </a:blipFill>
        </p:spPr>
      </p:sp>
      <p:sp>
        <p:nvSpPr>
          <p:cNvPr id="18" name="AutoShape 18"/>
          <p:cNvSpPr/>
          <p:nvPr/>
        </p:nvSpPr>
        <p:spPr>
          <a:xfrm>
            <a:off x="4550893" y="5371411"/>
            <a:ext cx="2295092" cy="376293"/>
          </a:xfrm>
          <a:prstGeom prst="line">
            <a:avLst/>
          </a:prstGeom>
          <a:ln w="57150" cap="flat">
            <a:solidFill>
              <a:srgbClr val="5E6A81"/>
            </a:solidFill>
            <a:prstDash val="solid"/>
            <a:headEnd type="none" w="sm" len="sm"/>
            <a:tailEnd type="triangle" w="lg" len="med"/>
          </a:ln>
        </p:spPr>
      </p:sp>
      <p:sp>
        <p:nvSpPr>
          <p:cNvPr id="19" name="AutoShape 19"/>
          <p:cNvSpPr/>
          <p:nvPr/>
        </p:nvSpPr>
        <p:spPr>
          <a:xfrm>
            <a:off x="6583990" y="4257143"/>
            <a:ext cx="1440851" cy="886357"/>
          </a:xfrm>
          <a:prstGeom prst="line">
            <a:avLst/>
          </a:prstGeom>
          <a:ln w="57150" cap="flat">
            <a:solidFill>
              <a:srgbClr val="5E6A81"/>
            </a:solidFill>
            <a:prstDash val="solid"/>
            <a:headEnd type="triangle" w="lg" len="med"/>
            <a:tailEnd type="triangle" w="lg" len="med"/>
          </a:ln>
        </p:spPr>
      </p:sp>
      <p:sp>
        <p:nvSpPr>
          <p:cNvPr id="20" name="AutoShape 20"/>
          <p:cNvSpPr/>
          <p:nvPr/>
        </p:nvSpPr>
        <p:spPr>
          <a:xfrm flipH="1">
            <a:off x="10634337" y="4714608"/>
            <a:ext cx="1449383" cy="380305"/>
          </a:xfrm>
          <a:prstGeom prst="line">
            <a:avLst/>
          </a:prstGeom>
          <a:ln w="57150" cap="flat">
            <a:solidFill>
              <a:srgbClr val="5E6A81"/>
            </a:solidFill>
            <a:prstDash val="solid"/>
            <a:headEnd type="triangle" w="lg" len="med"/>
            <a:tailEnd type="triangle" w="lg" len="med"/>
          </a:ln>
        </p:spPr>
      </p:sp>
      <p:sp>
        <p:nvSpPr>
          <p:cNvPr id="21" name="TextBox 21"/>
          <p:cNvSpPr txBox="1"/>
          <p:nvPr/>
        </p:nvSpPr>
        <p:spPr>
          <a:xfrm>
            <a:off x="10825274" y="4560144"/>
            <a:ext cx="1083350" cy="263111"/>
          </a:xfrm>
          <a:prstGeom prst="rect">
            <a:avLst/>
          </a:prstGeom>
        </p:spPr>
        <p:txBody>
          <a:bodyPr lIns="0" tIns="0" rIns="0" bIns="0" rtlCol="0" anchor="t">
            <a:spAutoFit/>
          </a:bodyPr>
          <a:lstStyle/>
          <a:p>
            <a:pPr algn="ctr">
              <a:lnSpc>
                <a:spcPts val="2297"/>
              </a:lnSpc>
            </a:pPr>
            <a:r>
              <a:rPr lang="en-US" sz="1641" b="1">
                <a:solidFill>
                  <a:srgbClr val="000000"/>
                </a:solidFill>
                <a:latin typeface="DM Sans Bold"/>
                <a:ea typeface="DM Sans Bold"/>
                <a:cs typeface="DM Sans Bold"/>
                <a:sym typeface="DM Sans Bold"/>
              </a:rPr>
              <a:t>Secure API</a:t>
            </a:r>
          </a:p>
        </p:txBody>
      </p:sp>
      <p:sp>
        <p:nvSpPr>
          <p:cNvPr id="22" name="TextBox 22"/>
          <p:cNvSpPr txBox="1"/>
          <p:nvPr/>
        </p:nvSpPr>
        <p:spPr>
          <a:xfrm>
            <a:off x="7785430" y="9609735"/>
            <a:ext cx="3749812" cy="281295"/>
          </a:xfrm>
          <a:prstGeom prst="rect">
            <a:avLst/>
          </a:prstGeom>
        </p:spPr>
        <p:txBody>
          <a:bodyPr wrap="square" lIns="0" tIns="0" rIns="0" bIns="0" rtlCol="0" anchor="t">
            <a:spAutoFit/>
          </a:bodyPr>
          <a:lstStyle/>
          <a:p>
            <a:pPr algn="ctr">
              <a:lnSpc>
                <a:spcPts val="2297"/>
              </a:lnSpc>
            </a:pPr>
            <a:r>
              <a:rPr lang="en-US" sz="1641" b="1" dirty="0">
                <a:solidFill>
                  <a:srgbClr val="000000"/>
                </a:solidFill>
                <a:latin typeface="DM Sans Bold"/>
                <a:ea typeface="DM Sans Bold"/>
                <a:cs typeface="DM Sans Bold"/>
                <a:sym typeface="DM Sans Bold"/>
              </a:rPr>
              <a:t>Decentralized Document Storage</a:t>
            </a:r>
          </a:p>
        </p:txBody>
      </p:sp>
      <p:sp>
        <p:nvSpPr>
          <p:cNvPr id="23" name="AutoShape 23"/>
          <p:cNvSpPr/>
          <p:nvPr/>
        </p:nvSpPr>
        <p:spPr>
          <a:xfrm flipH="1">
            <a:off x="11937199" y="4701224"/>
            <a:ext cx="1336833" cy="1046480"/>
          </a:xfrm>
          <a:prstGeom prst="line">
            <a:avLst/>
          </a:prstGeom>
          <a:ln w="57150" cap="flat">
            <a:solidFill>
              <a:srgbClr val="5E6A81"/>
            </a:solidFill>
            <a:prstDash val="solid"/>
            <a:headEnd type="triangle" w="lg" len="med"/>
            <a:tailEnd type="triangle" w="lg" len="med"/>
          </a:ln>
        </p:spPr>
      </p:sp>
      <p:grpSp>
        <p:nvGrpSpPr>
          <p:cNvPr id="24" name="Group 24"/>
          <p:cNvGrpSpPr/>
          <p:nvPr/>
        </p:nvGrpSpPr>
        <p:grpSpPr>
          <a:xfrm>
            <a:off x="6914197" y="4397692"/>
            <a:ext cx="1053465" cy="320992"/>
            <a:chOff x="0" y="0"/>
            <a:chExt cx="1404620" cy="427990"/>
          </a:xfrm>
        </p:grpSpPr>
        <p:sp>
          <p:nvSpPr>
            <p:cNvPr id="25" name="Freeform 25"/>
            <p:cNvSpPr/>
            <p:nvPr/>
          </p:nvSpPr>
          <p:spPr>
            <a:xfrm>
              <a:off x="50800" y="46518"/>
              <a:ext cx="1302074" cy="331643"/>
            </a:xfrm>
            <a:custGeom>
              <a:avLst/>
              <a:gdLst/>
              <a:ahLst/>
              <a:cxnLst/>
              <a:rect l="l" t="t" r="r" b="b"/>
              <a:pathLst>
                <a:path w="1302074" h="331643">
                  <a:moveTo>
                    <a:pt x="66040" y="178272"/>
                  </a:moveTo>
                  <a:cubicBezTo>
                    <a:pt x="679450" y="130012"/>
                    <a:pt x="693420" y="119852"/>
                    <a:pt x="736600" y="116042"/>
                  </a:cubicBezTo>
                  <a:cubicBezTo>
                    <a:pt x="796290" y="109692"/>
                    <a:pt x="902970" y="119852"/>
                    <a:pt x="957580" y="112232"/>
                  </a:cubicBezTo>
                  <a:cubicBezTo>
                    <a:pt x="990600" y="107152"/>
                    <a:pt x="1004570" y="94452"/>
                    <a:pt x="1036320" y="88102"/>
                  </a:cubicBezTo>
                  <a:cubicBezTo>
                    <a:pt x="1083310" y="77942"/>
                    <a:pt x="1174750" y="63972"/>
                    <a:pt x="1216660" y="69052"/>
                  </a:cubicBezTo>
                  <a:cubicBezTo>
                    <a:pt x="1240790" y="71592"/>
                    <a:pt x="1258570" y="76672"/>
                    <a:pt x="1272540" y="89372"/>
                  </a:cubicBezTo>
                  <a:cubicBezTo>
                    <a:pt x="1286510" y="100802"/>
                    <a:pt x="1297940" y="122392"/>
                    <a:pt x="1300480" y="141442"/>
                  </a:cubicBezTo>
                  <a:cubicBezTo>
                    <a:pt x="1303020" y="159222"/>
                    <a:pt x="1297940" y="183352"/>
                    <a:pt x="1287780" y="198592"/>
                  </a:cubicBezTo>
                  <a:cubicBezTo>
                    <a:pt x="1277620" y="213832"/>
                    <a:pt x="1264920" y="225262"/>
                    <a:pt x="1239520" y="232882"/>
                  </a:cubicBezTo>
                  <a:cubicBezTo>
                    <a:pt x="1177290" y="254472"/>
                    <a:pt x="961390" y="254472"/>
                    <a:pt x="883920" y="239232"/>
                  </a:cubicBezTo>
                  <a:cubicBezTo>
                    <a:pt x="842010" y="230342"/>
                    <a:pt x="831850" y="208752"/>
                    <a:pt x="792480" y="198592"/>
                  </a:cubicBezTo>
                  <a:cubicBezTo>
                    <a:pt x="730250" y="182082"/>
                    <a:pt x="588010" y="199862"/>
                    <a:pt x="534670" y="174462"/>
                  </a:cubicBezTo>
                  <a:cubicBezTo>
                    <a:pt x="505460" y="160492"/>
                    <a:pt x="485140" y="137632"/>
                    <a:pt x="478790" y="114772"/>
                  </a:cubicBezTo>
                  <a:cubicBezTo>
                    <a:pt x="472440" y="91912"/>
                    <a:pt x="481330" y="52542"/>
                    <a:pt x="496570" y="34762"/>
                  </a:cubicBezTo>
                  <a:cubicBezTo>
                    <a:pt x="513080" y="15712"/>
                    <a:pt x="549910" y="1742"/>
                    <a:pt x="572770" y="4282"/>
                  </a:cubicBezTo>
                  <a:cubicBezTo>
                    <a:pt x="596900" y="6822"/>
                    <a:pt x="629920" y="29682"/>
                    <a:pt x="641350" y="51272"/>
                  </a:cubicBezTo>
                  <a:cubicBezTo>
                    <a:pt x="652780" y="71592"/>
                    <a:pt x="652780" y="110962"/>
                    <a:pt x="641350" y="132552"/>
                  </a:cubicBezTo>
                  <a:cubicBezTo>
                    <a:pt x="629920" y="154142"/>
                    <a:pt x="595630" y="174462"/>
                    <a:pt x="572770" y="178272"/>
                  </a:cubicBezTo>
                  <a:cubicBezTo>
                    <a:pt x="553720" y="182082"/>
                    <a:pt x="533400" y="175732"/>
                    <a:pt x="518160" y="166842"/>
                  </a:cubicBezTo>
                  <a:cubicBezTo>
                    <a:pt x="502920" y="157952"/>
                    <a:pt x="487680" y="141442"/>
                    <a:pt x="481330" y="123662"/>
                  </a:cubicBezTo>
                  <a:cubicBezTo>
                    <a:pt x="474980" y="102072"/>
                    <a:pt x="477520" y="61432"/>
                    <a:pt x="491490" y="42382"/>
                  </a:cubicBezTo>
                  <a:cubicBezTo>
                    <a:pt x="504190" y="22062"/>
                    <a:pt x="534670" y="10632"/>
                    <a:pt x="563880" y="4282"/>
                  </a:cubicBezTo>
                  <a:cubicBezTo>
                    <a:pt x="601980" y="-4608"/>
                    <a:pt x="652780" y="1742"/>
                    <a:pt x="702310" y="10632"/>
                  </a:cubicBezTo>
                  <a:cubicBezTo>
                    <a:pt x="759460" y="19522"/>
                    <a:pt x="812800" y="55082"/>
                    <a:pt x="883920" y="66512"/>
                  </a:cubicBezTo>
                  <a:cubicBezTo>
                    <a:pt x="976630" y="80482"/>
                    <a:pt x="1153160" y="57622"/>
                    <a:pt x="1216660" y="69052"/>
                  </a:cubicBezTo>
                  <a:cubicBezTo>
                    <a:pt x="1243330" y="74132"/>
                    <a:pt x="1258570" y="79212"/>
                    <a:pt x="1272540" y="89372"/>
                  </a:cubicBezTo>
                  <a:cubicBezTo>
                    <a:pt x="1283970" y="96992"/>
                    <a:pt x="1291590" y="109692"/>
                    <a:pt x="1295400" y="121122"/>
                  </a:cubicBezTo>
                  <a:cubicBezTo>
                    <a:pt x="1300480" y="133822"/>
                    <a:pt x="1303020" y="147792"/>
                    <a:pt x="1301750" y="160492"/>
                  </a:cubicBezTo>
                  <a:cubicBezTo>
                    <a:pt x="1300480" y="174462"/>
                    <a:pt x="1295400" y="188432"/>
                    <a:pt x="1287780" y="198592"/>
                  </a:cubicBezTo>
                  <a:cubicBezTo>
                    <a:pt x="1281430" y="210022"/>
                    <a:pt x="1275080" y="217642"/>
                    <a:pt x="1258570" y="225262"/>
                  </a:cubicBezTo>
                  <a:cubicBezTo>
                    <a:pt x="1211580" y="248122"/>
                    <a:pt x="1075690" y="263362"/>
                    <a:pt x="958850" y="274792"/>
                  </a:cubicBezTo>
                  <a:cubicBezTo>
                    <a:pt x="801370" y="290032"/>
                    <a:pt x="556260" y="284952"/>
                    <a:pt x="393700" y="296382"/>
                  </a:cubicBezTo>
                  <a:cubicBezTo>
                    <a:pt x="269240" y="305272"/>
                    <a:pt x="125730" y="340832"/>
                    <a:pt x="67310" y="329402"/>
                  </a:cubicBezTo>
                  <a:cubicBezTo>
                    <a:pt x="43180" y="325592"/>
                    <a:pt x="30480" y="316702"/>
                    <a:pt x="19050" y="305272"/>
                  </a:cubicBezTo>
                  <a:cubicBezTo>
                    <a:pt x="7620" y="292572"/>
                    <a:pt x="0" y="270982"/>
                    <a:pt x="0" y="254472"/>
                  </a:cubicBezTo>
                  <a:cubicBezTo>
                    <a:pt x="0" y="237962"/>
                    <a:pt x="7620" y="216372"/>
                    <a:pt x="19050" y="203672"/>
                  </a:cubicBezTo>
                  <a:cubicBezTo>
                    <a:pt x="29210" y="190972"/>
                    <a:pt x="66040" y="178272"/>
                    <a:pt x="66040" y="178272"/>
                  </a:cubicBezTo>
                </a:path>
              </a:pathLst>
            </a:custGeom>
            <a:solidFill>
              <a:srgbClr val="FFFFFF"/>
            </a:solidFill>
            <a:ln cap="sq">
              <a:noFill/>
              <a:prstDash val="solid"/>
              <a:miter/>
            </a:ln>
          </p:spPr>
        </p:sp>
      </p:grpSp>
      <p:sp>
        <p:nvSpPr>
          <p:cNvPr id="26" name="TextBox 26"/>
          <p:cNvSpPr txBox="1"/>
          <p:nvPr/>
        </p:nvSpPr>
        <p:spPr>
          <a:xfrm>
            <a:off x="6640700" y="4429123"/>
            <a:ext cx="1600460" cy="221498"/>
          </a:xfrm>
          <a:prstGeom prst="rect">
            <a:avLst/>
          </a:prstGeom>
        </p:spPr>
        <p:txBody>
          <a:bodyPr lIns="0" tIns="0" rIns="0" bIns="0" rtlCol="0" anchor="t">
            <a:spAutoFit/>
          </a:bodyPr>
          <a:lstStyle/>
          <a:p>
            <a:pPr algn="ctr">
              <a:lnSpc>
                <a:spcPts val="1816"/>
              </a:lnSpc>
            </a:pPr>
            <a:r>
              <a:rPr lang="en-US" sz="1297" b="1">
                <a:solidFill>
                  <a:srgbClr val="000000"/>
                </a:solidFill>
                <a:latin typeface="DM Sans Bold"/>
                <a:ea typeface="DM Sans Bold"/>
                <a:cs typeface="DM Sans Bold"/>
                <a:sym typeface="DM Sans Bold"/>
              </a:rPr>
              <a:t>Web 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70813" y="9628784"/>
            <a:ext cx="13992273" cy="5147205"/>
          </a:xfrm>
          <a:custGeom>
            <a:avLst/>
            <a:gdLst/>
            <a:ahLst/>
            <a:cxnLst/>
            <a:rect l="l" t="t" r="r" b="b"/>
            <a:pathLst>
              <a:path w="13992273" h="5147205">
                <a:moveTo>
                  <a:pt x="0" y="0"/>
                </a:moveTo>
                <a:lnTo>
                  <a:pt x="13992273" y="0"/>
                </a:lnTo>
                <a:lnTo>
                  <a:pt x="13992273" y="5147206"/>
                </a:lnTo>
                <a:lnTo>
                  <a:pt x="0" y="5147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3720" y="7848533"/>
            <a:ext cx="13992273" cy="5147205"/>
          </a:xfrm>
          <a:custGeom>
            <a:avLst/>
            <a:gdLst/>
            <a:ahLst/>
            <a:cxnLst/>
            <a:rect l="l" t="t" r="r" b="b"/>
            <a:pathLst>
              <a:path w="13992273" h="5147205">
                <a:moveTo>
                  <a:pt x="0" y="0"/>
                </a:moveTo>
                <a:lnTo>
                  <a:pt x="13992272" y="0"/>
                </a:lnTo>
                <a:lnTo>
                  <a:pt x="13992272" y="5147206"/>
                </a:lnTo>
                <a:lnTo>
                  <a:pt x="0" y="5147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258757" y="890322"/>
            <a:ext cx="10016214" cy="9077192"/>
          </a:xfrm>
          <a:custGeom>
            <a:avLst/>
            <a:gdLst/>
            <a:ahLst/>
            <a:cxnLst/>
            <a:rect l="l" t="t" r="r" b="b"/>
            <a:pathLst>
              <a:path w="10016214" h="9077192">
                <a:moveTo>
                  <a:pt x="0" y="0"/>
                </a:moveTo>
                <a:lnTo>
                  <a:pt x="10016214" y="0"/>
                </a:lnTo>
                <a:lnTo>
                  <a:pt x="10016214" y="9077191"/>
                </a:lnTo>
                <a:lnTo>
                  <a:pt x="0" y="9077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7411218" y="2709482"/>
            <a:ext cx="10605614" cy="1371441"/>
            <a:chOff x="0" y="0"/>
            <a:chExt cx="3142768" cy="406400"/>
          </a:xfrm>
        </p:grpSpPr>
        <p:sp>
          <p:nvSpPr>
            <p:cNvPr id="6" name="Freeform 6"/>
            <p:cNvSpPr/>
            <p:nvPr/>
          </p:nvSpPr>
          <p:spPr>
            <a:xfrm>
              <a:off x="0" y="0"/>
              <a:ext cx="3142768" cy="406400"/>
            </a:xfrm>
            <a:custGeom>
              <a:avLst/>
              <a:gdLst/>
              <a:ahLst/>
              <a:cxnLst/>
              <a:rect l="l" t="t" r="r" b="b"/>
              <a:pathLst>
                <a:path w="3142768" h="406400">
                  <a:moveTo>
                    <a:pt x="2939568" y="0"/>
                  </a:moveTo>
                  <a:cubicBezTo>
                    <a:pt x="3051792" y="0"/>
                    <a:pt x="3142768" y="90976"/>
                    <a:pt x="3142768" y="203200"/>
                  </a:cubicBezTo>
                  <a:cubicBezTo>
                    <a:pt x="3142768" y="315424"/>
                    <a:pt x="3051792" y="406400"/>
                    <a:pt x="2939568"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7" name="TextBox 7"/>
            <p:cNvSpPr txBox="1"/>
            <p:nvPr/>
          </p:nvSpPr>
          <p:spPr>
            <a:xfrm>
              <a:off x="0" y="-38100"/>
              <a:ext cx="3142768" cy="444500"/>
            </a:xfrm>
            <a:prstGeom prst="rect">
              <a:avLst/>
            </a:prstGeom>
          </p:spPr>
          <p:txBody>
            <a:bodyPr lIns="50800" tIns="50800" rIns="50800" bIns="50800" rtlCol="0" anchor="ctr"/>
            <a:lstStyle/>
            <a:p>
              <a:pPr algn="ctr">
                <a:lnSpc>
                  <a:spcPts val="3415"/>
                </a:lnSpc>
              </a:pPr>
              <a:endParaRPr/>
            </a:p>
          </p:txBody>
        </p:sp>
      </p:grpSp>
      <p:sp>
        <p:nvSpPr>
          <p:cNvPr id="8" name="Freeform 8"/>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7634213" y="6749354"/>
            <a:ext cx="10022355" cy="2035422"/>
            <a:chOff x="0" y="0"/>
            <a:chExt cx="2748204" cy="558128"/>
          </a:xfrm>
        </p:grpSpPr>
        <p:sp>
          <p:nvSpPr>
            <p:cNvPr id="10" name="Freeform 10"/>
            <p:cNvSpPr/>
            <p:nvPr/>
          </p:nvSpPr>
          <p:spPr>
            <a:xfrm>
              <a:off x="0" y="0"/>
              <a:ext cx="2748204" cy="558128"/>
            </a:xfrm>
            <a:custGeom>
              <a:avLst/>
              <a:gdLst/>
              <a:ahLst/>
              <a:cxnLst/>
              <a:rect l="l" t="t" r="r" b="b"/>
              <a:pathLst>
                <a:path w="2748204" h="558128">
                  <a:moveTo>
                    <a:pt x="2545004" y="0"/>
                  </a:moveTo>
                  <a:cubicBezTo>
                    <a:pt x="2657228" y="0"/>
                    <a:pt x="2748204" y="124941"/>
                    <a:pt x="2748204" y="279064"/>
                  </a:cubicBezTo>
                  <a:cubicBezTo>
                    <a:pt x="2748204" y="433187"/>
                    <a:pt x="2657228" y="558128"/>
                    <a:pt x="2545004" y="558128"/>
                  </a:cubicBezTo>
                  <a:lnTo>
                    <a:pt x="203200" y="558128"/>
                  </a:lnTo>
                  <a:cubicBezTo>
                    <a:pt x="90976" y="558128"/>
                    <a:pt x="0" y="433187"/>
                    <a:pt x="0" y="279064"/>
                  </a:cubicBezTo>
                  <a:cubicBezTo>
                    <a:pt x="0" y="124941"/>
                    <a:pt x="90976" y="0"/>
                    <a:pt x="203200" y="0"/>
                  </a:cubicBezTo>
                  <a:close/>
                </a:path>
              </a:pathLst>
            </a:custGeom>
            <a:solidFill>
              <a:srgbClr val="CAAA6C"/>
            </a:solidFill>
            <a:ln w="38100" cap="sq">
              <a:solidFill>
                <a:srgbClr val="000000"/>
              </a:solidFill>
              <a:prstDash val="solid"/>
              <a:miter/>
            </a:ln>
          </p:spPr>
        </p:sp>
        <p:sp>
          <p:nvSpPr>
            <p:cNvPr id="11" name="TextBox 11"/>
            <p:cNvSpPr txBox="1"/>
            <p:nvPr/>
          </p:nvSpPr>
          <p:spPr>
            <a:xfrm>
              <a:off x="0" y="-38100"/>
              <a:ext cx="2748204" cy="596228"/>
            </a:xfrm>
            <a:prstGeom prst="rect">
              <a:avLst/>
            </a:prstGeom>
          </p:spPr>
          <p:txBody>
            <a:bodyPr lIns="50800" tIns="50800" rIns="50800" bIns="50800" rtlCol="0" anchor="ctr"/>
            <a:lstStyle/>
            <a:p>
              <a:pPr marL="0" lvl="0" indent="0" algn="ctr">
                <a:lnSpc>
                  <a:spcPts val="3415"/>
                </a:lnSpc>
                <a:spcBef>
                  <a:spcPct val="0"/>
                </a:spcBef>
              </a:pPr>
              <a:endParaRPr/>
            </a:p>
          </p:txBody>
        </p:sp>
      </p:grpSp>
      <p:grpSp>
        <p:nvGrpSpPr>
          <p:cNvPr id="12" name="Group 12"/>
          <p:cNvGrpSpPr/>
          <p:nvPr/>
        </p:nvGrpSpPr>
        <p:grpSpPr>
          <a:xfrm>
            <a:off x="7502803" y="4773295"/>
            <a:ext cx="10534987" cy="1371441"/>
            <a:chOff x="0" y="0"/>
            <a:chExt cx="3121839" cy="406400"/>
          </a:xfrm>
        </p:grpSpPr>
        <p:sp>
          <p:nvSpPr>
            <p:cNvPr id="13" name="Freeform 13"/>
            <p:cNvSpPr/>
            <p:nvPr/>
          </p:nvSpPr>
          <p:spPr>
            <a:xfrm>
              <a:off x="0" y="0"/>
              <a:ext cx="3121839" cy="406400"/>
            </a:xfrm>
            <a:custGeom>
              <a:avLst/>
              <a:gdLst/>
              <a:ahLst/>
              <a:cxnLst/>
              <a:rect l="l" t="t" r="r" b="b"/>
              <a:pathLst>
                <a:path w="3121839" h="406400">
                  <a:moveTo>
                    <a:pt x="2918639" y="0"/>
                  </a:moveTo>
                  <a:cubicBezTo>
                    <a:pt x="3030863" y="0"/>
                    <a:pt x="3121839" y="90976"/>
                    <a:pt x="3121839" y="203200"/>
                  </a:cubicBezTo>
                  <a:cubicBezTo>
                    <a:pt x="3121839" y="315424"/>
                    <a:pt x="3030863" y="406400"/>
                    <a:pt x="2918639" y="406400"/>
                  </a:cubicBezTo>
                  <a:lnTo>
                    <a:pt x="203200" y="406400"/>
                  </a:lnTo>
                  <a:cubicBezTo>
                    <a:pt x="90976" y="406400"/>
                    <a:pt x="0" y="315424"/>
                    <a:pt x="0" y="203200"/>
                  </a:cubicBezTo>
                  <a:cubicBezTo>
                    <a:pt x="0" y="90976"/>
                    <a:pt x="90976" y="0"/>
                    <a:pt x="203200" y="0"/>
                  </a:cubicBezTo>
                  <a:close/>
                </a:path>
              </a:pathLst>
            </a:custGeom>
            <a:solidFill>
              <a:srgbClr val="CAAA6C"/>
            </a:solidFill>
            <a:ln w="38100" cap="sq">
              <a:solidFill>
                <a:srgbClr val="000000"/>
              </a:solidFill>
              <a:prstDash val="solid"/>
              <a:miter/>
            </a:ln>
          </p:spPr>
        </p:sp>
        <p:sp>
          <p:nvSpPr>
            <p:cNvPr id="14" name="TextBox 14"/>
            <p:cNvSpPr txBox="1"/>
            <p:nvPr/>
          </p:nvSpPr>
          <p:spPr>
            <a:xfrm>
              <a:off x="0" y="-38100"/>
              <a:ext cx="3121839" cy="444500"/>
            </a:xfrm>
            <a:prstGeom prst="rect">
              <a:avLst/>
            </a:prstGeom>
          </p:spPr>
          <p:txBody>
            <a:bodyPr lIns="50800" tIns="50800" rIns="50800" bIns="50800" rtlCol="0" anchor="ctr"/>
            <a:lstStyle/>
            <a:p>
              <a:pPr marL="0" lvl="0" indent="0" algn="ctr">
                <a:lnSpc>
                  <a:spcPts val="3415"/>
                </a:lnSpc>
                <a:spcBef>
                  <a:spcPct val="0"/>
                </a:spcBef>
              </a:pPr>
              <a:endParaRPr/>
            </a:p>
          </p:txBody>
        </p:sp>
      </p:grpSp>
      <p:sp>
        <p:nvSpPr>
          <p:cNvPr id="15" name="Freeform 15"/>
          <p:cNvSpPr/>
          <p:nvPr/>
        </p:nvSpPr>
        <p:spPr>
          <a:xfrm>
            <a:off x="6079207" y="2588909"/>
            <a:ext cx="1781741" cy="1781741"/>
          </a:xfrm>
          <a:custGeom>
            <a:avLst/>
            <a:gdLst/>
            <a:ahLst/>
            <a:cxnLst/>
            <a:rect l="l" t="t" r="r" b="b"/>
            <a:pathLst>
              <a:path w="1781741" h="1781741">
                <a:moveTo>
                  <a:pt x="0" y="0"/>
                </a:moveTo>
                <a:lnTo>
                  <a:pt x="1781741" y="0"/>
                </a:lnTo>
                <a:lnTo>
                  <a:pt x="1781741" y="1781741"/>
                </a:lnTo>
                <a:lnTo>
                  <a:pt x="0" y="1781741"/>
                </a:lnTo>
                <a:lnTo>
                  <a:pt x="0" y="0"/>
                </a:lnTo>
                <a:close/>
              </a:path>
            </a:pathLst>
          </a:custGeom>
          <a:blipFill>
            <a:blip r:embed="rId8"/>
            <a:stretch>
              <a:fillRect/>
            </a:stretch>
          </a:blipFill>
        </p:spPr>
      </p:sp>
      <p:sp>
        <p:nvSpPr>
          <p:cNvPr id="16" name="Freeform 16"/>
          <p:cNvSpPr/>
          <p:nvPr/>
        </p:nvSpPr>
        <p:spPr>
          <a:xfrm>
            <a:off x="6207500" y="4675450"/>
            <a:ext cx="1567131" cy="1567131"/>
          </a:xfrm>
          <a:custGeom>
            <a:avLst/>
            <a:gdLst/>
            <a:ahLst/>
            <a:cxnLst/>
            <a:rect l="l" t="t" r="r" b="b"/>
            <a:pathLst>
              <a:path w="1567131" h="1567131">
                <a:moveTo>
                  <a:pt x="0" y="0"/>
                </a:moveTo>
                <a:lnTo>
                  <a:pt x="1567131" y="0"/>
                </a:lnTo>
                <a:lnTo>
                  <a:pt x="1567131" y="1567131"/>
                </a:lnTo>
                <a:lnTo>
                  <a:pt x="0" y="1567131"/>
                </a:lnTo>
                <a:lnTo>
                  <a:pt x="0" y="0"/>
                </a:lnTo>
                <a:close/>
              </a:path>
            </a:pathLst>
          </a:custGeom>
          <a:blipFill>
            <a:blip r:embed="rId9"/>
            <a:stretch>
              <a:fillRect/>
            </a:stretch>
          </a:blipFill>
        </p:spPr>
      </p:sp>
      <p:grpSp>
        <p:nvGrpSpPr>
          <p:cNvPr id="17" name="Group 17"/>
          <p:cNvGrpSpPr/>
          <p:nvPr/>
        </p:nvGrpSpPr>
        <p:grpSpPr>
          <a:xfrm>
            <a:off x="6350375" y="6911279"/>
            <a:ext cx="1608962" cy="16089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a:ln w="38100" cap="sq">
              <a:solidFill>
                <a:srgbClr val="000000"/>
              </a:solidFill>
              <a:prstDash val="solid"/>
              <a:miter/>
            </a:ln>
          </p:spPr>
        </p:sp>
      </p:grpSp>
      <p:grpSp>
        <p:nvGrpSpPr>
          <p:cNvPr id="19" name="Group 19"/>
          <p:cNvGrpSpPr/>
          <p:nvPr/>
        </p:nvGrpSpPr>
        <p:grpSpPr>
          <a:xfrm>
            <a:off x="11561824" y="20304"/>
            <a:ext cx="6561677" cy="1805892"/>
            <a:chOff x="0" y="0"/>
            <a:chExt cx="8748903" cy="2407856"/>
          </a:xfrm>
        </p:grpSpPr>
        <p:sp>
          <p:nvSpPr>
            <p:cNvPr id="20" name="Freeform 20"/>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11"/>
              <a:stretch>
                <a:fillRect l="-38" r="-38"/>
              </a:stretch>
            </a:blipFill>
          </p:spPr>
        </p:sp>
      </p:grpSp>
      <p:grpSp>
        <p:nvGrpSpPr>
          <p:cNvPr id="21" name="Group 21"/>
          <p:cNvGrpSpPr>
            <a:grpSpLocks noChangeAspect="1"/>
          </p:cNvGrpSpPr>
          <p:nvPr/>
        </p:nvGrpSpPr>
        <p:grpSpPr>
          <a:xfrm>
            <a:off x="1296789" y="2246333"/>
            <a:ext cx="3803985" cy="7526839"/>
            <a:chOff x="0" y="0"/>
            <a:chExt cx="2620010" cy="5184140"/>
          </a:xfrm>
        </p:grpSpPr>
        <p:sp>
          <p:nvSpPr>
            <p:cNvPr id="22" name="Freeform 2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3" name="Freeform 23"/>
            <p:cNvSpPr/>
            <p:nvPr/>
          </p:nvSpPr>
          <p:spPr>
            <a:xfrm>
              <a:off x="185420" y="156210"/>
              <a:ext cx="2250453" cy="4876800"/>
            </a:xfrm>
            <a:custGeom>
              <a:avLst/>
              <a:gdLst/>
              <a:ahLst/>
              <a:cxnLst/>
              <a:rect l="l" t="t" r="r" b="b"/>
              <a:pathLst>
                <a:path w="2250453"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l="-5676" t="-3120" b="-5549"/>
              </a:stretch>
            </a:blipFill>
          </p:spPr>
        </p:sp>
        <p:sp>
          <p:nvSpPr>
            <p:cNvPr id="24" name="Freeform 2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5" name="Freeform 25"/>
            <p:cNvSpPr/>
            <p:nvPr/>
          </p:nvSpPr>
          <p:spPr>
            <a:xfrm>
              <a:off x="1579738" y="187960"/>
              <a:ext cx="63785" cy="63501"/>
            </a:xfrm>
            <a:custGeom>
              <a:avLst/>
              <a:gdLst/>
              <a:ahLst/>
              <a:cxnLst/>
              <a:rect l="l" t="t" r="r" b="b"/>
              <a:pathLst>
                <a:path w="63785" h="63501">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id="26" name="Freeform 2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7" name="Freeform 2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8" name="Freeform 2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9" name="Freeform 2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0" name="Freeform 3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1" name="TextBox 31"/>
          <p:cNvSpPr txBox="1"/>
          <p:nvPr/>
        </p:nvSpPr>
        <p:spPr>
          <a:xfrm>
            <a:off x="10404085" y="4014248"/>
            <a:ext cx="5862779"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Impact and Benefits</a:t>
            </a:r>
          </a:p>
        </p:txBody>
      </p:sp>
      <p:sp>
        <p:nvSpPr>
          <p:cNvPr id="32" name="TextBox 32"/>
          <p:cNvSpPr txBox="1"/>
          <p:nvPr/>
        </p:nvSpPr>
        <p:spPr>
          <a:xfrm>
            <a:off x="7774631" y="5156011"/>
            <a:ext cx="10728873"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Ensures secure, tamper-proof data sharing</a:t>
            </a:r>
          </a:p>
        </p:txBody>
      </p:sp>
      <p:sp>
        <p:nvSpPr>
          <p:cNvPr id="33" name="TextBox 33"/>
          <p:cNvSpPr txBox="1"/>
          <p:nvPr/>
        </p:nvSpPr>
        <p:spPr>
          <a:xfrm>
            <a:off x="7774601" y="5791367"/>
            <a:ext cx="10648850" cy="240062"/>
          </a:xfrm>
          <a:prstGeom prst="rect">
            <a:avLst/>
          </a:prstGeom>
        </p:spPr>
        <p:txBody>
          <a:bodyPr lIns="0" tIns="0" rIns="0" bIns="0" rtlCol="0" anchor="t">
            <a:spAutoFit/>
          </a:bodyPr>
          <a:lstStyle/>
          <a:p>
            <a:pPr marL="582930" lvl="1" indent="-291465" algn="l">
              <a:lnSpc>
                <a:spcPts val="1350"/>
              </a:lnSpc>
              <a:buFont typeface="Arial"/>
              <a:buChar char="•"/>
            </a:pPr>
            <a:r>
              <a:rPr lang="en-US" sz="2700">
                <a:solidFill>
                  <a:srgbClr val="000000"/>
                </a:solidFill>
                <a:latin typeface="Canva Sans"/>
                <a:ea typeface="Canva Sans"/>
                <a:cs typeface="Canva Sans"/>
                <a:sym typeface="Canva Sans"/>
              </a:rPr>
              <a:t>Enables trust within organizations without intermediaries</a:t>
            </a:r>
          </a:p>
        </p:txBody>
      </p:sp>
      <p:sp>
        <p:nvSpPr>
          <p:cNvPr id="34" name="TextBox 34"/>
          <p:cNvSpPr txBox="1"/>
          <p:nvPr/>
        </p:nvSpPr>
        <p:spPr>
          <a:xfrm>
            <a:off x="7773298" y="6854129"/>
            <a:ext cx="11180118"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Supports large data through off-chain storage</a:t>
            </a:r>
          </a:p>
        </p:txBody>
      </p:sp>
      <p:sp>
        <p:nvSpPr>
          <p:cNvPr id="35" name="TextBox 35"/>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Feasibility and Impact</a:t>
            </a:r>
          </a:p>
        </p:txBody>
      </p:sp>
      <p:sp>
        <p:nvSpPr>
          <p:cNvPr id="36" name="TextBox 36"/>
          <p:cNvSpPr txBox="1"/>
          <p:nvPr/>
        </p:nvSpPr>
        <p:spPr>
          <a:xfrm>
            <a:off x="7688169" y="3482753"/>
            <a:ext cx="11189047" cy="4648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Canva Sans"/>
                <a:ea typeface="Canva Sans"/>
                <a:cs typeface="Canva Sans"/>
                <a:sym typeface="Canva Sans"/>
              </a:rPr>
              <a:t>Requires minimal infrastructure changes</a:t>
            </a:r>
          </a:p>
        </p:txBody>
      </p:sp>
      <p:sp>
        <p:nvSpPr>
          <p:cNvPr id="37" name="TextBox 37"/>
          <p:cNvSpPr txBox="1"/>
          <p:nvPr/>
        </p:nvSpPr>
        <p:spPr>
          <a:xfrm>
            <a:off x="10034142" y="1930972"/>
            <a:ext cx="623272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Practical Feasibility</a:t>
            </a:r>
          </a:p>
        </p:txBody>
      </p:sp>
      <p:sp>
        <p:nvSpPr>
          <p:cNvPr id="38" name="TextBox 38"/>
          <p:cNvSpPr txBox="1"/>
          <p:nvPr/>
        </p:nvSpPr>
        <p:spPr>
          <a:xfrm>
            <a:off x="7688169" y="2875058"/>
            <a:ext cx="11189047" cy="464820"/>
          </a:xfrm>
          <a:prstGeom prst="rect">
            <a:avLst/>
          </a:prstGeom>
        </p:spPr>
        <p:txBody>
          <a:bodyPr lIns="0" tIns="0" rIns="0" bIns="0" rtlCol="0" anchor="t">
            <a:spAutoFit/>
          </a:bodyPr>
          <a:lstStyle/>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Uses cloud, IPFS, and blockchain technologies</a:t>
            </a:r>
          </a:p>
        </p:txBody>
      </p:sp>
      <p:sp>
        <p:nvSpPr>
          <p:cNvPr id="39" name="TextBox 39"/>
          <p:cNvSpPr txBox="1"/>
          <p:nvPr/>
        </p:nvSpPr>
        <p:spPr>
          <a:xfrm>
            <a:off x="7753013" y="7482457"/>
            <a:ext cx="7410787" cy="454868"/>
          </a:xfrm>
          <a:prstGeom prst="rect">
            <a:avLst/>
          </a:prstGeom>
        </p:spPr>
        <p:txBody>
          <a:bodyPr wrap="square" lIns="0" tIns="0" rIns="0" bIns="0" rtlCol="0" anchor="t">
            <a:spAutoFit/>
          </a:bodyPr>
          <a:lstStyle/>
          <a:p>
            <a:pPr marL="582933" lvl="1" indent="-291467" algn="l">
              <a:lnSpc>
                <a:spcPts val="3780"/>
              </a:lnSpc>
              <a:buFont typeface="Arial"/>
              <a:buChar char="•"/>
            </a:pPr>
            <a:r>
              <a:rPr lang="en-US" sz="2700" dirty="0">
                <a:solidFill>
                  <a:srgbClr val="000000"/>
                </a:solidFill>
                <a:latin typeface="Canva Sans"/>
                <a:ea typeface="Canva Sans"/>
                <a:cs typeface="Canva Sans"/>
                <a:sym typeface="Canva Sans"/>
              </a:rPr>
              <a:t>Reduces long-term operational costs</a:t>
            </a:r>
          </a:p>
        </p:txBody>
      </p:sp>
      <p:sp>
        <p:nvSpPr>
          <p:cNvPr id="40" name="TextBox 40"/>
          <p:cNvSpPr txBox="1"/>
          <p:nvPr/>
        </p:nvSpPr>
        <p:spPr>
          <a:xfrm>
            <a:off x="7162799" y="8076271"/>
            <a:ext cx="7410787" cy="460478"/>
          </a:xfrm>
          <a:prstGeom prst="rect">
            <a:avLst/>
          </a:prstGeom>
        </p:spPr>
        <p:txBody>
          <a:bodyPr wrap="square" lIns="0" tIns="0" rIns="0" bIns="0" rtlCol="0" anchor="t">
            <a:spAutoFit/>
          </a:bodyPr>
          <a:lstStyle/>
          <a:p>
            <a:pPr marL="582933" lvl="1" indent="-291467" algn="ctr">
              <a:lnSpc>
                <a:spcPts val="3780"/>
              </a:lnSpc>
              <a:buFont typeface="Arial"/>
              <a:buChar char="•"/>
            </a:pPr>
            <a:r>
              <a:rPr lang="en-US" sz="2700" dirty="0">
                <a:solidFill>
                  <a:srgbClr val="000000"/>
                </a:solidFill>
                <a:latin typeface="Canva Sans"/>
                <a:ea typeface="Canva Sans"/>
                <a:cs typeface="Canva Sans"/>
                <a:sym typeface="Canva Sans"/>
              </a:rPr>
              <a:t>Scalable for future security needs</a:t>
            </a:r>
          </a:p>
        </p:txBody>
      </p:sp>
      <p:sp>
        <p:nvSpPr>
          <p:cNvPr id="41" name="TextBox 41"/>
          <p:cNvSpPr txBox="1"/>
          <p:nvPr/>
        </p:nvSpPr>
        <p:spPr>
          <a:xfrm>
            <a:off x="9572579" y="6046891"/>
            <a:ext cx="7525792" cy="720471"/>
          </a:xfrm>
          <a:prstGeom prst="rect">
            <a:avLst/>
          </a:prstGeom>
        </p:spPr>
        <p:txBody>
          <a:bodyPr lIns="0" tIns="0" rIns="0" bIns="0" rtlCol="0" anchor="t">
            <a:spAutoFit/>
          </a:bodyPr>
          <a:lstStyle/>
          <a:p>
            <a:pPr algn="ctr">
              <a:lnSpc>
                <a:spcPts val="5963"/>
              </a:lnSpc>
            </a:pPr>
            <a:r>
              <a:rPr lang="en-US" sz="4259" b="1">
                <a:solidFill>
                  <a:srgbClr val="000000"/>
                </a:solidFill>
                <a:latin typeface="Canva Sans Bold"/>
                <a:ea typeface="Canva Sans Bold"/>
                <a:cs typeface="Canva Sans Bold"/>
                <a:sym typeface="Canva Sans Bold"/>
              </a:rPr>
              <a:t>Scalability and Sustanability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9647" y="-4859988"/>
            <a:ext cx="13674881" cy="5147205"/>
          </a:xfrm>
          <a:custGeom>
            <a:avLst/>
            <a:gdLst/>
            <a:ahLst/>
            <a:cxnLst/>
            <a:rect l="l" t="t" r="r" b="b"/>
            <a:pathLst>
              <a:path w="13674881" h="5147205">
                <a:moveTo>
                  <a:pt x="0" y="0"/>
                </a:moveTo>
                <a:lnTo>
                  <a:pt x="13674881" y="0"/>
                </a:lnTo>
                <a:lnTo>
                  <a:pt x="13674881" y="5147205"/>
                </a:lnTo>
                <a:lnTo>
                  <a:pt x="0" y="51472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967432" y="-3170453"/>
            <a:ext cx="13992273" cy="5147205"/>
          </a:xfrm>
          <a:custGeom>
            <a:avLst/>
            <a:gdLst/>
            <a:ahLst/>
            <a:cxnLst/>
            <a:rect l="l" t="t" r="r" b="b"/>
            <a:pathLst>
              <a:path w="13992273" h="5147205">
                <a:moveTo>
                  <a:pt x="0" y="0"/>
                </a:moveTo>
                <a:lnTo>
                  <a:pt x="13992273" y="0"/>
                </a:lnTo>
                <a:lnTo>
                  <a:pt x="13992273" y="5147205"/>
                </a:lnTo>
                <a:lnTo>
                  <a:pt x="0" y="5147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1376470" y="-53759"/>
            <a:ext cx="6561677" cy="1805892"/>
            <a:chOff x="0" y="0"/>
            <a:chExt cx="8748903" cy="2407856"/>
          </a:xfrm>
        </p:grpSpPr>
        <p:sp>
          <p:nvSpPr>
            <p:cNvPr id="5" name="Freeform 5"/>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6"/>
              <a:stretch>
                <a:fillRect t="-222517" b="-222519"/>
              </a:stretch>
            </a:blipFill>
          </p:spPr>
        </p:sp>
      </p:grpSp>
      <p:grpSp>
        <p:nvGrpSpPr>
          <p:cNvPr id="6" name="Group 6"/>
          <p:cNvGrpSpPr/>
          <p:nvPr/>
        </p:nvGrpSpPr>
        <p:grpSpPr>
          <a:xfrm>
            <a:off x="11726323" y="-114300"/>
            <a:ext cx="6561677" cy="1805892"/>
            <a:chOff x="0" y="0"/>
            <a:chExt cx="8748903" cy="2407856"/>
          </a:xfrm>
        </p:grpSpPr>
        <p:sp>
          <p:nvSpPr>
            <p:cNvPr id="7" name="Freeform 7"/>
            <p:cNvSpPr/>
            <p:nvPr/>
          </p:nvSpPr>
          <p:spPr>
            <a:xfrm>
              <a:off x="0" y="0"/>
              <a:ext cx="8748903" cy="2407793"/>
            </a:xfrm>
            <a:custGeom>
              <a:avLst/>
              <a:gdLst/>
              <a:ahLst/>
              <a:cxnLst/>
              <a:rect l="l" t="t" r="r" b="b"/>
              <a:pathLst>
                <a:path w="8748903" h="2407793">
                  <a:moveTo>
                    <a:pt x="0" y="0"/>
                  </a:moveTo>
                  <a:lnTo>
                    <a:pt x="8748903" y="0"/>
                  </a:lnTo>
                  <a:lnTo>
                    <a:pt x="8748903" y="2407793"/>
                  </a:lnTo>
                  <a:lnTo>
                    <a:pt x="0" y="2407793"/>
                  </a:lnTo>
                  <a:lnTo>
                    <a:pt x="0" y="0"/>
                  </a:lnTo>
                  <a:close/>
                </a:path>
              </a:pathLst>
            </a:custGeom>
            <a:blipFill>
              <a:blip r:embed="rId7"/>
              <a:stretch>
                <a:fillRect l="-38" r="-38"/>
              </a:stretch>
            </a:blipFill>
          </p:spPr>
        </p:sp>
      </p:grpSp>
      <p:sp>
        <p:nvSpPr>
          <p:cNvPr id="8" name="Freeform 8"/>
          <p:cNvSpPr/>
          <p:nvPr/>
        </p:nvSpPr>
        <p:spPr>
          <a:xfrm>
            <a:off x="5264653" y="2494976"/>
            <a:ext cx="8280087" cy="7389977"/>
          </a:xfrm>
          <a:custGeom>
            <a:avLst/>
            <a:gdLst/>
            <a:ahLst/>
            <a:cxnLst/>
            <a:rect l="l" t="t" r="r" b="b"/>
            <a:pathLst>
              <a:path w="8280087" h="7389977">
                <a:moveTo>
                  <a:pt x="0" y="0"/>
                </a:moveTo>
                <a:lnTo>
                  <a:pt x="8280087" y="0"/>
                </a:lnTo>
                <a:lnTo>
                  <a:pt x="8280087" y="7389978"/>
                </a:lnTo>
                <a:lnTo>
                  <a:pt x="0" y="7389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607455" y="3293429"/>
            <a:ext cx="3205422" cy="1367613"/>
            <a:chOff x="0" y="0"/>
            <a:chExt cx="844226" cy="360194"/>
          </a:xfrm>
        </p:grpSpPr>
        <p:sp>
          <p:nvSpPr>
            <p:cNvPr id="10" name="Freeform 10"/>
            <p:cNvSpPr/>
            <p:nvPr/>
          </p:nvSpPr>
          <p:spPr>
            <a:xfrm>
              <a:off x="0" y="0"/>
              <a:ext cx="844226" cy="360194"/>
            </a:xfrm>
            <a:custGeom>
              <a:avLst/>
              <a:gdLst/>
              <a:ahLst/>
              <a:cxnLst/>
              <a:rect l="l" t="t" r="r" b="b"/>
              <a:pathLst>
                <a:path w="844226" h="360194">
                  <a:moveTo>
                    <a:pt x="123178" y="0"/>
                  </a:moveTo>
                  <a:lnTo>
                    <a:pt x="721048" y="0"/>
                  </a:lnTo>
                  <a:cubicBezTo>
                    <a:pt x="789078" y="0"/>
                    <a:pt x="844226" y="55149"/>
                    <a:pt x="844226" y="123178"/>
                  </a:cubicBezTo>
                  <a:lnTo>
                    <a:pt x="844226" y="237016"/>
                  </a:lnTo>
                  <a:cubicBezTo>
                    <a:pt x="844226" y="305046"/>
                    <a:pt x="789078" y="360194"/>
                    <a:pt x="721048" y="360194"/>
                  </a:cubicBezTo>
                  <a:lnTo>
                    <a:pt x="123178" y="360194"/>
                  </a:lnTo>
                  <a:cubicBezTo>
                    <a:pt x="55149" y="360194"/>
                    <a:pt x="0" y="305046"/>
                    <a:pt x="0" y="23701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11" name="TextBox 11"/>
            <p:cNvSpPr txBox="1"/>
            <p:nvPr/>
          </p:nvSpPr>
          <p:spPr>
            <a:xfrm>
              <a:off x="0" y="-38100"/>
              <a:ext cx="844226" cy="39829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2" name="Group 12"/>
          <p:cNvGrpSpPr/>
          <p:nvPr/>
        </p:nvGrpSpPr>
        <p:grpSpPr>
          <a:xfrm>
            <a:off x="876735" y="3283904"/>
            <a:ext cx="2704963" cy="370808"/>
            <a:chOff x="0" y="0"/>
            <a:chExt cx="712470" cy="97663"/>
          </a:xfrm>
        </p:grpSpPr>
        <p:sp>
          <p:nvSpPr>
            <p:cNvPr id="13" name="Freeform 13"/>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14" name="TextBox 14"/>
            <p:cNvSpPr txBox="1"/>
            <p:nvPr/>
          </p:nvSpPr>
          <p:spPr>
            <a:xfrm>
              <a:off x="0" y="-38100"/>
              <a:ext cx="712470" cy="135763"/>
            </a:xfrm>
            <a:prstGeom prst="rect">
              <a:avLst/>
            </a:prstGeom>
          </p:spPr>
          <p:txBody>
            <a:bodyPr lIns="50800" tIns="50800" rIns="50800" bIns="50800" rtlCol="0" anchor="ctr"/>
            <a:lstStyle/>
            <a:p>
              <a:pPr algn="ctr">
                <a:lnSpc>
                  <a:spcPts val="2940"/>
                </a:lnSpc>
              </a:pPr>
              <a:endParaRPr/>
            </a:p>
          </p:txBody>
        </p:sp>
      </p:grpSp>
      <p:grpSp>
        <p:nvGrpSpPr>
          <p:cNvPr id="15" name="Group 15"/>
          <p:cNvGrpSpPr/>
          <p:nvPr/>
        </p:nvGrpSpPr>
        <p:grpSpPr>
          <a:xfrm>
            <a:off x="14287690" y="4661041"/>
            <a:ext cx="2126617" cy="1839317"/>
            <a:chOff x="0" y="0"/>
            <a:chExt cx="878923" cy="760183"/>
          </a:xfrm>
        </p:grpSpPr>
        <p:sp>
          <p:nvSpPr>
            <p:cNvPr id="16" name="Freeform 16"/>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17" name="TextBox 17"/>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18" name="Group 18"/>
          <p:cNvGrpSpPr/>
          <p:nvPr/>
        </p:nvGrpSpPr>
        <p:grpSpPr>
          <a:xfrm>
            <a:off x="16021240" y="3676340"/>
            <a:ext cx="2126617" cy="1753381"/>
            <a:chOff x="0" y="0"/>
            <a:chExt cx="878923" cy="724666"/>
          </a:xfrm>
        </p:grpSpPr>
        <p:sp>
          <p:nvSpPr>
            <p:cNvPr id="19" name="Freeform 19"/>
            <p:cNvSpPr/>
            <p:nvPr/>
          </p:nvSpPr>
          <p:spPr>
            <a:xfrm>
              <a:off x="18071" y="0"/>
              <a:ext cx="842780" cy="724666"/>
            </a:xfrm>
            <a:custGeom>
              <a:avLst/>
              <a:gdLst/>
              <a:ahLst/>
              <a:cxnLst/>
              <a:rect l="l" t="t" r="r" b="b"/>
              <a:pathLst>
                <a:path w="842780" h="724666">
                  <a:moveTo>
                    <a:pt x="827019" y="422663"/>
                  </a:moveTo>
                  <a:lnTo>
                    <a:pt x="691486" y="664336"/>
                  </a:lnTo>
                  <a:cubicBezTo>
                    <a:pt x="670590" y="701596"/>
                    <a:pt x="631202" y="724666"/>
                    <a:pt x="588483" y="724666"/>
                  </a:cubicBezTo>
                  <a:lnTo>
                    <a:pt x="254298" y="724666"/>
                  </a:lnTo>
                  <a:cubicBezTo>
                    <a:pt x="211579" y="724666"/>
                    <a:pt x="172191" y="701596"/>
                    <a:pt x="151295" y="664336"/>
                  </a:cubicBezTo>
                  <a:lnTo>
                    <a:pt x="15763" y="422663"/>
                  </a:lnTo>
                  <a:cubicBezTo>
                    <a:pt x="-5254" y="385188"/>
                    <a:pt x="-5254" y="339478"/>
                    <a:pt x="15763" y="302003"/>
                  </a:cubicBezTo>
                  <a:lnTo>
                    <a:pt x="151295" y="60330"/>
                  </a:lnTo>
                  <a:cubicBezTo>
                    <a:pt x="172191" y="23070"/>
                    <a:pt x="211579" y="0"/>
                    <a:pt x="254298" y="0"/>
                  </a:cubicBezTo>
                  <a:lnTo>
                    <a:pt x="588483" y="0"/>
                  </a:lnTo>
                  <a:cubicBezTo>
                    <a:pt x="631202" y="0"/>
                    <a:pt x="670590" y="23070"/>
                    <a:pt x="691486" y="60330"/>
                  </a:cubicBezTo>
                  <a:lnTo>
                    <a:pt x="827019" y="302003"/>
                  </a:lnTo>
                  <a:cubicBezTo>
                    <a:pt x="848035" y="339478"/>
                    <a:pt x="848035" y="385188"/>
                    <a:pt x="827019" y="422663"/>
                  </a:cubicBezTo>
                  <a:close/>
                </a:path>
              </a:pathLst>
            </a:custGeom>
            <a:solidFill>
              <a:srgbClr val="E4C67E"/>
            </a:solidFill>
            <a:ln w="38100" cap="sq">
              <a:solidFill>
                <a:srgbClr val="000000"/>
              </a:solidFill>
              <a:prstDash val="solid"/>
              <a:miter/>
            </a:ln>
          </p:spPr>
        </p:sp>
        <p:sp>
          <p:nvSpPr>
            <p:cNvPr id="20" name="TextBox 20"/>
            <p:cNvSpPr txBox="1"/>
            <p:nvPr/>
          </p:nvSpPr>
          <p:spPr>
            <a:xfrm>
              <a:off x="114300" y="-38100"/>
              <a:ext cx="650323" cy="762766"/>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615725" y="5016186"/>
            <a:ext cx="3205422" cy="1422134"/>
            <a:chOff x="0" y="0"/>
            <a:chExt cx="844226" cy="374554"/>
          </a:xfrm>
        </p:grpSpPr>
        <p:sp>
          <p:nvSpPr>
            <p:cNvPr id="22" name="Freeform 22"/>
            <p:cNvSpPr/>
            <p:nvPr/>
          </p:nvSpPr>
          <p:spPr>
            <a:xfrm>
              <a:off x="0" y="0"/>
              <a:ext cx="844226" cy="374554"/>
            </a:xfrm>
            <a:custGeom>
              <a:avLst/>
              <a:gdLst/>
              <a:ahLst/>
              <a:cxnLst/>
              <a:rect l="l" t="t" r="r" b="b"/>
              <a:pathLst>
                <a:path w="844226" h="374554">
                  <a:moveTo>
                    <a:pt x="123178" y="0"/>
                  </a:moveTo>
                  <a:lnTo>
                    <a:pt x="721048" y="0"/>
                  </a:lnTo>
                  <a:cubicBezTo>
                    <a:pt x="789078" y="0"/>
                    <a:pt x="844226" y="55149"/>
                    <a:pt x="844226" y="123178"/>
                  </a:cubicBezTo>
                  <a:lnTo>
                    <a:pt x="844226" y="251376"/>
                  </a:lnTo>
                  <a:cubicBezTo>
                    <a:pt x="844226" y="319405"/>
                    <a:pt x="789078" y="374554"/>
                    <a:pt x="721048" y="374554"/>
                  </a:cubicBezTo>
                  <a:lnTo>
                    <a:pt x="123178" y="374554"/>
                  </a:lnTo>
                  <a:cubicBezTo>
                    <a:pt x="55149" y="374554"/>
                    <a:pt x="0" y="319405"/>
                    <a:pt x="0" y="251376"/>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23" name="TextBox 23"/>
            <p:cNvSpPr txBox="1"/>
            <p:nvPr/>
          </p:nvSpPr>
          <p:spPr>
            <a:xfrm>
              <a:off x="0" y="-38100"/>
              <a:ext cx="844226" cy="412654"/>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4" name="Group 24"/>
          <p:cNvGrpSpPr/>
          <p:nvPr/>
        </p:nvGrpSpPr>
        <p:grpSpPr>
          <a:xfrm>
            <a:off x="885005" y="5006661"/>
            <a:ext cx="2704963" cy="370808"/>
            <a:chOff x="0" y="0"/>
            <a:chExt cx="712470" cy="97663"/>
          </a:xfrm>
        </p:grpSpPr>
        <p:sp>
          <p:nvSpPr>
            <p:cNvPr id="25" name="Freeform 25"/>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26" name="TextBox 26"/>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27" name="Group 27"/>
          <p:cNvGrpSpPr/>
          <p:nvPr/>
        </p:nvGrpSpPr>
        <p:grpSpPr>
          <a:xfrm>
            <a:off x="14413268" y="6642372"/>
            <a:ext cx="2126617" cy="1839317"/>
            <a:chOff x="0" y="0"/>
            <a:chExt cx="878923" cy="760183"/>
          </a:xfrm>
        </p:grpSpPr>
        <p:sp>
          <p:nvSpPr>
            <p:cNvPr id="28" name="Freeform 28"/>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29" name="TextBox 29"/>
            <p:cNvSpPr txBox="1"/>
            <p:nvPr/>
          </p:nvSpPr>
          <p:spPr>
            <a:xfrm>
              <a:off x="114300" y="-38100"/>
              <a:ext cx="650323" cy="798283"/>
            </a:xfrm>
            <a:prstGeom prst="rect">
              <a:avLst/>
            </a:prstGeom>
          </p:spPr>
          <p:txBody>
            <a:bodyPr lIns="50800" tIns="50800" rIns="50800" bIns="50800" rtlCol="0" anchor="ctr"/>
            <a:lstStyle/>
            <a:p>
              <a:pPr algn="ctr">
                <a:lnSpc>
                  <a:spcPts val="2940"/>
                </a:lnSpc>
              </a:pPr>
              <a:endParaRPr/>
            </a:p>
          </p:txBody>
        </p:sp>
      </p:grpSp>
      <p:grpSp>
        <p:nvGrpSpPr>
          <p:cNvPr id="30" name="Group 30"/>
          <p:cNvGrpSpPr/>
          <p:nvPr/>
        </p:nvGrpSpPr>
        <p:grpSpPr>
          <a:xfrm>
            <a:off x="597930" y="6764890"/>
            <a:ext cx="3205422" cy="1380036"/>
            <a:chOff x="0" y="0"/>
            <a:chExt cx="844226" cy="363466"/>
          </a:xfrm>
        </p:grpSpPr>
        <p:sp>
          <p:nvSpPr>
            <p:cNvPr id="31" name="Freeform 31"/>
            <p:cNvSpPr/>
            <p:nvPr/>
          </p:nvSpPr>
          <p:spPr>
            <a:xfrm>
              <a:off x="0" y="0"/>
              <a:ext cx="844226" cy="363466"/>
            </a:xfrm>
            <a:custGeom>
              <a:avLst/>
              <a:gdLst/>
              <a:ahLst/>
              <a:cxnLst/>
              <a:rect l="l" t="t" r="r" b="b"/>
              <a:pathLst>
                <a:path w="844226" h="363466">
                  <a:moveTo>
                    <a:pt x="123178" y="0"/>
                  </a:moveTo>
                  <a:lnTo>
                    <a:pt x="721048" y="0"/>
                  </a:lnTo>
                  <a:cubicBezTo>
                    <a:pt x="789078" y="0"/>
                    <a:pt x="844226" y="55149"/>
                    <a:pt x="844226" y="123178"/>
                  </a:cubicBezTo>
                  <a:lnTo>
                    <a:pt x="844226" y="240288"/>
                  </a:lnTo>
                  <a:cubicBezTo>
                    <a:pt x="844226" y="308318"/>
                    <a:pt x="789078" y="363466"/>
                    <a:pt x="721048" y="363466"/>
                  </a:cubicBezTo>
                  <a:lnTo>
                    <a:pt x="123178" y="363466"/>
                  </a:lnTo>
                  <a:cubicBezTo>
                    <a:pt x="55149" y="363466"/>
                    <a:pt x="0" y="308318"/>
                    <a:pt x="0" y="240288"/>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2" name="TextBox 32"/>
            <p:cNvSpPr txBox="1"/>
            <p:nvPr/>
          </p:nvSpPr>
          <p:spPr>
            <a:xfrm>
              <a:off x="0" y="-38100"/>
              <a:ext cx="844226" cy="401566"/>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3" name="Group 33"/>
          <p:cNvGrpSpPr/>
          <p:nvPr/>
        </p:nvGrpSpPr>
        <p:grpSpPr>
          <a:xfrm>
            <a:off x="867210" y="6755365"/>
            <a:ext cx="2704963" cy="370808"/>
            <a:chOff x="0" y="0"/>
            <a:chExt cx="712470" cy="97663"/>
          </a:xfrm>
        </p:grpSpPr>
        <p:sp>
          <p:nvSpPr>
            <p:cNvPr id="34" name="Freeform 34"/>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35" name="TextBox 35"/>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36" name="Group 36"/>
          <p:cNvGrpSpPr/>
          <p:nvPr/>
        </p:nvGrpSpPr>
        <p:grpSpPr>
          <a:xfrm>
            <a:off x="597930" y="8522568"/>
            <a:ext cx="3205422" cy="1362386"/>
            <a:chOff x="0" y="0"/>
            <a:chExt cx="844226" cy="358818"/>
          </a:xfrm>
        </p:grpSpPr>
        <p:sp>
          <p:nvSpPr>
            <p:cNvPr id="37" name="Freeform 37"/>
            <p:cNvSpPr/>
            <p:nvPr/>
          </p:nvSpPr>
          <p:spPr>
            <a:xfrm>
              <a:off x="0" y="0"/>
              <a:ext cx="844226" cy="358818"/>
            </a:xfrm>
            <a:custGeom>
              <a:avLst/>
              <a:gdLst/>
              <a:ahLst/>
              <a:cxnLst/>
              <a:rect l="l" t="t" r="r" b="b"/>
              <a:pathLst>
                <a:path w="844226" h="358818">
                  <a:moveTo>
                    <a:pt x="123178" y="0"/>
                  </a:moveTo>
                  <a:lnTo>
                    <a:pt x="721048" y="0"/>
                  </a:lnTo>
                  <a:cubicBezTo>
                    <a:pt x="789078" y="0"/>
                    <a:pt x="844226" y="55149"/>
                    <a:pt x="844226" y="123178"/>
                  </a:cubicBezTo>
                  <a:lnTo>
                    <a:pt x="844226" y="235640"/>
                  </a:lnTo>
                  <a:cubicBezTo>
                    <a:pt x="844226" y="303669"/>
                    <a:pt x="789078" y="358818"/>
                    <a:pt x="721048" y="358818"/>
                  </a:cubicBezTo>
                  <a:lnTo>
                    <a:pt x="123178" y="358818"/>
                  </a:lnTo>
                  <a:cubicBezTo>
                    <a:pt x="55149" y="358818"/>
                    <a:pt x="0" y="303669"/>
                    <a:pt x="0" y="235640"/>
                  </a:cubicBezTo>
                  <a:lnTo>
                    <a:pt x="0" y="123178"/>
                  </a:lnTo>
                  <a:cubicBezTo>
                    <a:pt x="0" y="55149"/>
                    <a:pt x="55149" y="0"/>
                    <a:pt x="123178" y="0"/>
                  </a:cubicBezTo>
                  <a:close/>
                </a:path>
              </a:pathLst>
            </a:custGeom>
            <a:solidFill>
              <a:srgbClr val="B2B7C5"/>
            </a:solidFill>
            <a:ln w="38100" cap="rnd">
              <a:solidFill>
                <a:srgbClr val="000000"/>
              </a:solidFill>
              <a:prstDash val="solid"/>
              <a:round/>
            </a:ln>
          </p:spPr>
        </p:sp>
        <p:sp>
          <p:nvSpPr>
            <p:cNvPr id="38" name="TextBox 38"/>
            <p:cNvSpPr txBox="1"/>
            <p:nvPr/>
          </p:nvSpPr>
          <p:spPr>
            <a:xfrm>
              <a:off x="0" y="-38100"/>
              <a:ext cx="844226" cy="396918"/>
            </a:xfrm>
            <a:prstGeom prst="rect">
              <a:avLst/>
            </a:prstGeom>
          </p:spPr>
          <p:txBody>
            <a:bodyPr lIns="50800" tIns="50800" rIns="50800" bIns="50800" rtlCol="0" anchor="ctr"/>
            <a:lstStyle/>
            <a:p>
              <a:pPr algn="ctr">
                <a:lnSpc>
                  <a:spcPts val="2940"/>
                </a:lnSpc>
              </a:pPr>
              <a:endParaRPr/>
            </a:p>
          </p:txBody>
        </p:sp>
      </p:grpSp>
      <p:grpSp>
        <p:nvGrpSpPr>
          <p:cNvPr id="39" name="Group 39"/>
          <p:cNvGrpSpPr/>
          <p:nvPr/>
        </p:nvGrpSpPr>
        <p:grpSpPr>
          <a:xfrm>
            <a:off x="867210" y="8513043"/>
            <a:ext cx="2704963" cy="370808"/>
            <a:chOff x="0" y="0"/>
            <a:chExt cx="712470" cy="97663"/>
          </a:xfrm>
        </p:grpSpPr>
        <p:sp>
          <p:nvSpPr>
            <p:cNvPr id="40" name="Freeform 40"/>
            <p:cNvSpPr/>
            <p:nvPr/>
          </p:nvSpPr>
          <p:spPr>
            <a:xfrm>
              <a:off x="0" y="0"/>
              <a:ext cx="712470" cy="97663"/>
            </a:xfrm>
            <a:custGeom>
              <a:avLst/>
              <a:gdLst/>
              <a:ahLst/>
              <a:cxnLst/>
              <a:rect l="l" t="t" r="r" b="b"/>
              <a:pathLst>
                <a:path w="712470" h="97663">
                  <a:moveTo>
                    <a:pt x="712470" y="48832"/>
                  </a:moveTo>
                  <a:lnTo>
                    <a:pt x="712470" y="48832"/>
                  </a:lnTo>
                  <a:cubicBezTo>
                    <a:pt x="712470" y="75800"/>
                    <a:pt x="690607" y="97663"/>
                    <a:pt x="663638" y="97663"/>
                  </a:cubicBezTo>
                  <a:lnTo>
                    <a:pt x="48832" y="97663"/>
                  </a:lnTo>
                  <a:cubicBezTo>
                    <a:pt x="21863" y="97663"/>
                    <a:pt x="0" y="75800"/>
                    <a:pt x="0" y="48832"/>
                  </a:cubicBezTo>
                  <a:lnTo>
                    <a:pt x="0" y="48832"/>
                  </a:lnTo>
                  <a:cubicBezTo>
                    <a:pt x="0" y="21863"/>
                    <a:pt x="21863" y="0"/>
                    <a:pt x="48832" y="0"/>
                  </a:cubicBezTo>
                  <a:lnTo>
                    <a:pt x="663638" y="0"/>
                  </a:lnTo>
                  <a:cubicBezTo>
                    <a:pt x="690607" y="0"/>
                    <a:pt x="712470" y="21863"/>
                    <a:pt x="712470" y="48832"/>
                  </a:cubicBezTo>
                  <a:close/>
                </a:path>
              </a:pathLst>
            </a:custGeom>
            <a:solidFill>
              <a:srgbClr val="E4F2FF"/>
            </a:solidFill>
            <a:ln w="38100" cap="rnd">
              <a:solidFill>
                <a:srgbClr val="000000"/>
              </a:solidFill>
              <a:prstDash val="solid"/>
              <a:round/>
            </a:ln>
          </p:spPr>
        </p:sp>
        <p:sp>
          <p:nvSpPr>
            <p:cNvPr id="41" name="TextBox 41"/>
            <p:cNvSpPr txBox="1"/>
            <p:nvPr/>
          </p:nvSpPr>
          <p:spPr>
            <a:xfrm>
              <a:off x="0" y="-38100"/>
              <a:ext cx="712470" cy="135763"/>
            </a:xfrm>
            <a:prstGeom prst="rect">
              <a:avLst/>
            </a:prstGeom>
          </p:spPr>
          <p:txBody>
            <a:bodyPr lIns="50800" tIns="50800" rIns="50800" bIns="50800" rtlCol="0" anchor="ctr"/>
            <a:lstStyle/>
            <a:p>
              <a:pPr marL="0" lvl="0" indent="0" algn="ctr">
                <a:lnSpc>
                  <a:spcPts val="2940"/>
                </a:lnSpc>
                <a:spcBef>
                  <a:spcPct val="0"/>
                </a:spcBef>
              </a:pPr>
              <a:endParaRPr/>
            </a:p>
          </p:txBody>
        </p:sp>
      </p:grpSp>
      <p:grpSp>
        <p:nvGrpSpPr>
          <p:cNvPr id="42" name="Group 42"/>
          <p:cNvGrpSpPr/>
          <p:nvPr/>
        </p:nvGrpSpPr>
        <p:grpSpPr>
          <a:xfrm>
            <a:off x="16174947" y="5597283"/>
            <a:ext cx="2126617" cy="1839317"/>
            <a:chOff x="0" y="0"/>
            <a:chExt cx="878923" cy="760183"/>
          </a:xfrm>
        </p:grpSpPr>
        <p:sp>
          <p:nvSpPr>
            <p:cNvPr id="43" name="Freeform 43"/>
            <p:cNvSpPr/>
            <p:nvPr/>
          </p:nvSpPr>
          <p:spPr>
            <a:xfrm>
              <a:off x="17329" y="0"/>
              <a:ext cx="844266" cy="760183"/>
            </a:xfrm>
            <a:custGeom>
              <a:avLst/>
              <a:gdLst/>
              <a:ahLst/>
              <a:cxnLst/>
              <a:rect l="l" t="t" r="r" b="b"/>
              <a:pathLst>
                <a:path w="844266" h="760183">
                  <a:moveTo>
                    <a:pt x="828983" y="441091"/>
                  </a:moveTo>
                  <a:lnTo>
                    <a:pt x="691005" y="699184"/>
                  </a:lnTo>
                  <a:cubicBezTo>
                    <a:pt x="670929" y="736736"/>
                    <a:pt x="631807" y="760183"/>
                    <a:pt x="589225" y="760183"/>
                  </a:cubicBezTo>
                  <a:lnTo>
                    <a:pt x="255040" y="760183"/>
                  </a:lnTo>
                  <a:cubicBezTo>
                    <a:pt x="212458" y="760183"/>
                    <a:pt x="173336" y="736736"/>
                    <a:pt x="153260" y="699184"/>
                  </a:cubicBezTo>
                  <a:lnTo>
                    <a:pt x="15282" y="441091"/>
                  </a:lnTo>
                  <a:cubicBezTo>
                    <a:pt x="-5094" y="402977"/>
                    <a:pt x="-5094" y="357206"/>
                    <a:pt x="15282" y="319092"/>
                  </a:cubicBezTo>
                  <a:lnTo>
                    <a:pt x="153260" y="60999"/>
                  </a:lnTo>
                  <a:cubicBezTo>
                    <a:pt x="173336" y="23447"/>
                    <a:pt x="212458" y="0"/>
                    <a:pt x="255040" y="0"/>
                  </a:cubicBezTo>
                  <a:lnTo>
                    <a:pt x="589225" y="0"/>
                  </a:lnTo>
                  <a:cubicBezTo>
                    <a:pt x="631807" y="0"/>
                    <a:pt x="670929" y="23447"/>
                    <a:pt x="691005" y="60999"/>
                  </a:cubicBezTo>
                  <a:lnTo>
                    <a:pt x="828983" y="319092"/>
                  </a:lnTo>
                  <a:cubicBezTo>
                    <a:pt x="849359" y="357206"/>
                    <a:pt x="849359" y="402977"/>
                    <a:pt x="828983" y="441091"/>
                  </a:cubicBezTo>
                  <a:close/>
                </a:path>
              </a:pathLst>
            </a:custGeom>
            <a:solidFill>
              <a:srgbClr val="E4C67E"/>
            </a:solidFill>
            <a:ln w="38100" cap="sq">
              <a:solidFill>
                <a:srgbClr val="000000"/>
              </a:solidFill>
              <a:prstDash val="solid"/>
              <a:miter/>
            </a:ln>
          </p:spPr>
        </p:sp>
        <p:sp>
          <p:nvSpPr>
            <p:cNvPr id="44" name="TextBox 44"/>
            <p:cNvSpPr txBox="1"/>
            <p:nvPr/>
          </p:nvSpPr>
          <p:spPr>
            <a:xfrm>
              <a:off x="114300" y="-38100"/>
              <a:ext cx="650323" cy="79828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45" name="Freeform 45"/>
          <p:cNvSpPr/>
          <p:nvPr/>
        </p:nvSpPr>
        <p:spPr>
          <a:xfrm>
            <a:off x="3450232" y="3563656"/>
            <a:ext cx="1128680" cy="1128680"/>
          </a:xfrm>
          <a:custGeom>
            <a:avLst/>
            <a:gdLst/>
            <a:ahLst/>
            <a:cxnLst/>
            <a:rect l="l" t="t" r="r" b="b"/>
            <a:pathLst>
              <a:path w="1128680" h="1128680">
                <a:moveTo>
                  <a:pt x="0" y="0"/>
                </a:moveTo>
                <a:lnTo>
                  <a:pt x="1128681" y="0"/>
                </a:lnTo>
                <a:lnTo>
                  <a:pt x="1128681" y="1128680"/>
                </a:lnTo>
                <a:lnTo>
                  <a:pt x="0" y="1128680"/>
                </a:lnTo>
                <a:lnTo>
                  <a:pt x="0" y="0"/>
                </a:lnTo>
                <a:close/>
              </a:path>
            </a:pathLst>
          </a:custGeom>
          <a:blipFill>
            <a:blip r:embed="rId10"/>
            <a:stretch>
              <a:fillRect/>
            </a:stretch>
          </a:blipFill>
        </p:spPr>
      </p:sp>
      <p:sp>
        <p:nvSpPr>
          <p:cNvPr id="46" name="Freeform 46"/>
          <p:cNvSpPr/>
          <p:nvPr/>
        </p:nvSpPr>
        <p:spPr>
          <a:xfrm>
            <a:off x="117296" y="7403941"/>
            <a:ext cx="776877" cy="1195196"/>
          </a:xfrm>
          <a:custGeom>
            <a:avLst/>
            <a:gdLst/>
            <a:ahLst/>
            <a:cxnLst/>
            <a:rect l="l" t="t" r="r" b="b"/>
            <a:pathLst>
              <a:path w="776877" h="1195196">
                <a:moveTo>
                  <a:pt x="0" y="0"/>
                </a:moveTo>
                <a:lnTo>
                  <a:pt x="776878" y="0"/>
                </a:lnTo>
                <a:lnTo>
                  <a:pt x="776878" y="1195196"/>
                </a:lnTo>
                <a:lnTo>
                  <a:pt x="0" y="1195196"/>
                </a:lnTo>
                <a:lnTo>
                  <a:pt x="0" y="0"/>
                </a:lnTo>
                <a:close/>
              </a:path>
            </a:pathLst>
          </a:custGeom>
          <a:blipFill>
            <a:blip r:embed="rId11"/>
            <a:stretch>
              <a:fillRect/>
            </a:stretch>
          </a:blipFill>
        </p:spPr>
      </p:sp>
      <p:sp>
        <p:nvSpPr>
          <p:cNvPr id="47" name="TextBox 47"/>
          <p:cNvSpPr txBox="1"/>
          <p:nvPr/>
        </p:nvSpPr>
        <p:spPr>
          <a:xfrm>
            <a:off x="14857602" y="6795902"/>
            <a:ext cx="1319711"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Multi</a:t>
            </a:r>
            <a:br>
              <a:rPr lang="en-US" sz="2400" b="1" dirty="0">
                <a:solidFill>
                  <a:srgbClr val="000000"/>
                </a:solidFill>
                <a:latin typeface="Canva Sans Bold"/>
                <a:ea typeface="Canva Sans Bold"/>
                <a:cs typeface="Canva Sans Bold"/>
                <a:sym typeface="Canva Sans Bold"/>
              </a:rPr>
            </a:br>
            <a:r>
              <a:rPr lang="en-US" sz="2400" b="1" dirty="0">
                <a:solidFill>
                  <a:srgbClr val="000000"/>
                </a:solidFill>
                <a:latin typeface="Canva Sans Bold"/>
                <a:ea typeface="Canva Sans Bold"/>
                <a:cs typeface="Canva Sans Bold"/>
                <a:sym typeface="Canva Sans Bold"/>
              </a:rPr>
              <a:t>Chain Support</a:t>
            </a:r>
          </a:p>
        </p:txBody>
      </p:sp>
      <p:sp>
        <p:nvSpPr>
          <p:cNvPr id="48" name="TextBox 48"/>
          <p:cNvSpPr txBox="1"/>
          <p:nvPr/>
        </p:nvSpPr>
        <p:spPr>
          <a:xfrm>
            <a:off x="16489516" y="5810534"/>
            <a:ext cx="1546860" cy="1349024"/>
          </a:xfrm>
          <a:prstGeom prst="rect">
            <a:avLst/>
          </a:prstGeom>
        </p:spPr>
        <p:txBody>
          <a:bodyPr wrap="square" lIns="0" tIns="0" rIns="0" bIns="0" rtlCol="0" anchor="t">
            <a:spAutoFit/>
          </a:bodyPr>
          <a:lstStyle/>
          <a:p>
            <a:pPr algn="ctr">
              <a:lnSpc>
                <a:spcPts val="3640"/>
              </a:lnSpc>
            </a:pPr>
            <a:r>
              <a:rPr lang="en-US" sz="2400" b="1" dirty="0">
                <a:solidFill>
                  <a:srgbClr val="000000"/>
                </a:solidFill>
                <a:latin typeface="Canva Sans Bold"/>
                <a:ea typeface="Canva Sans Bold"/>
                <a:cs typeface="Canva Sans Bold"/>
                <a:sym typeface="Canva Sans Bold"/>
              </a:rPr>
              <a:t>Smart Contract Auditing</a:t>
            </a:r>
          </a:p>
        </p:txBody>
      </p:sp>
      <p:sp>
        <p:nvSpPr>
          <p:cNvPr id="49" name="TextBox 49"/>
          <p:cNvSpPr txBox="1"/>
          <p:nvPr/>
        </p:nvSpPr>
        <p:spPr>
          <a:xfrm>
            <a:off x="16218342" y="4186774"/>
            <a:ext cx="1783900" cy="905510"/>
          </a:xfrm>
          <a:prstGeom prst="rect">
            <a:avLst/>
          </a:prstGeom>
        </p:spPr>
        <p:txBody>
          <a:bodyPr lIns="0" tIns="0" rIns="0" bIns="0" rtlCol="0" anchor="t">
            <a:spAutoFit/>
          </a:bodyPr>
          <a:lstStyle/>
          <a:p>
            <a:pPr algn="ctr">
              <a:lnSpc>
                <a:spcPts val="3640"/>
              </a:lnSpc>
            </a:pPr>
            <a:r>
              <a:rPr lang="en-US" sz="2600" b="1" dirty="0">
                <a:solidFill>
                  <a:srgbClr val="000000"/>
                </a:solidFill>
                <a:latin typeface="Canva Sans Bold"/>
                <a:ea typeface="Canva Sans Bold"/>
                <a:cs typeface="Canva Sans Bold"/>
                <a:sym typeface="Canva Sans Bold"/>
              </a:rPr>
              <a:t>Advanced Analytics</a:t>
            </a:r>
          </a:p>
        </p:txBody>
      </p:sp>
      <p:sp>
        <p:nvSpPr>
          <p:cNvPr id="50" name="TextBox 50"/>
          <p:cNvSpPr txBox="1"/>
          <p:nvPr/>
        </p:nvSpPr>
        <p:spPr>
          <a:xfrm>
            <a:off x="163887" y="876300"/>
            <a:ext cx="6738023" cy="838200"/>
          </a:xfrm>
          <a:prstGeom prst="rect">
            <a:avLst/>
          </a:prstGeom>
        </p:spPr>
        <p:txBody>
          <a:bodyPr lIns="0" tIns="0" rIns="0" bIns="0" rtlCol="0" anchor="t">
            <a:spAutoFit/>
          </a:bodyPr>
          <a:lstStyle/>
          <a:p>
            <a:pPr algn="l">
              <a:lnSpc>
                <a:spcPts val="6298"/>
              </a:lnSpc>
            </a:pPr>
            <a:r>
              <a:rPr lang="en-US" sz="4500" b="1">
                <a:solidFill>
                  <a:srgbClr val="FFFFFF"/>
                </a:solidFill>
                <a:latin typeface="Montserrat Bold"/>
                <a:ea typeface="Montserrat Bold"/>
                <a:cs typeface="Montserrat Bold"/>
                <a:sym typeface="Montserrat Bold"/>
              </a:rPr>
              <a:t>Implementation Plan</a:t>
            </a:r>
          </a:p>
        </p:txBody>
      </p:sp>
      <p:sp>
        <p:nvSpPr>
          <p:cNvPr id="51" name="TextBox 51"/>
          <p:cNvSpPr txBox="1"/>
          <p:nvPr/>
        </p:nvSpPr>
        <p:spPr>
          <a:xfrm>
            <a:off x="5638800" y="3731956"/>
            <a:ext cx="2422363" cy="490840"/>
          </a:xfrm>
          <a:prstGeom prst="rect">
            <a:avLst/>
          </a:prstGeom>
        </p:spPr>
        <p:txBody>
          <a:bodyPr wrap="square" lIns="0" tIns="0" rIns="0" bIns="0" rtlCol="0" anchor="t">
            <a:spAutoFit/>
          </a:bodyPr>
          <a:lstStyle/>
          <a:p>
            <a:pPr algn="ctr">
              <a:lnSpc>
                <a:spcPts val="4082"/>
              </a:lnSpc>
            </a:pPr>
            <a:r>
              <a:rPr lang="en-US" sz="2915" b="1" dirty="0">
                <a:solidFill>
                  <a:srgbClr val="000000"/>
                </a:solidFill>
                <a:latin typeface="Canva Sans Bold"/>
                <a:ea typeface="Canva Sans Bold"/>
                <a:cs typeface="Canva Sans Bold"/>
                <a:sym typeface="Canva Sans Bold"/>
              </a:rPr>
              <a:t>Phase 1</a:t>
            </a:r>
          </a:p>
        </p:txBody>
      </p:sp>
      <p:sp>
        <p:nvSpPr>
          <p:cNvPr id="52" name="TextBox 52"/>
          <p:cNvSpPr txBox="1"/>
          <p:nvPr/>
        </p:nvSpPr>
        <p:spPr>
          <a:xfrm>
            <a:off x="10436717" y="5067854"/>
            <a:ext cx="2760125"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2</a:t>
            </a:r>
          </a:p>
        </p:txBody>
      </p:sp>
      <p:sp>
        <p:nvSpPr>
          <p:cNvPr id="53" name="TextBox 53"/>
          <p:cNvSpPr txBox="1"/>
          <p:nvPr/>
        </p:nvSpPr>
        <p:spPr>
          <a:xfrm>
            <a:off x="6101357" y="6594746"/>
            <a:ext cx="1869422" cy="505429"/>
          </a:xfrm>
          <a:prstGeom prst="rect">
            <a:avLst/>
          </a:prstGeom>
        </p:spPr>
        <p:txBody>
          <a:bodyPr wrap="square" lIns="0" tIns="0" rIns="0" bIns="0" rtlCol="0" anchor="t">
            <a:spAutoFit/>
          </a:bodyPr>
          <a:lstStyle/>
          <a:p>
            <a:pPr marL="0" lvl="0" indent="0" algn="ctr">
              <a:lnSpc>
                <a:spcPts val="4082"/>
              </a:lnSpc>
              <a:spcBef>
                <a:spcPct val="0"/>
              </a:spcBef>
            </a:pPr>
            <a:r>
              <a:rPr lang="en-US" sz="2915" b="1" u="none" strike="noStrike" dirty="0">
                <a:solidFill>
                  <a:srgbClr val="000000"/>
                </a:solidFill>
                <a:latin typeface="Canva Sans Bold"/>
                <a:ea typeface="Canva Sans Bold"/>
                <a:cs typeface="Canva Sans Bold"/>
                <a:sym typeface="Canva Sans Bold"/>
              </a:rPr>
              <a:t>Phase 3</a:t>
            </a:r>
          </a:p>
        </p:txBody>
      </p:sp>
      <p:sp>
        <p:nvSpPr>
          <p:cNvPr id="54" name="TextBox 54"/>
          <p:cNvSpPr txBox="1"/>
          <p:nvPr/>
        </p:nvSpPr>
        <p:spPr>
          <a:xfrm>
            <a:off x="11114938" y="7970038"/>
            <a:ext cx="1403683" cy="492008"/>
          </a:xfrm>
          <a:prstGeom prst="rect">
            <a:avLst/>
          </a:prstGeom>
        </p:spPr>
        <p:txBody>
          <a:bodyPr lIns="0" tIns="0" rIns="0" bIns="0" rtlCol="0" anchor="t">
            <a:spAutoFit/>
          </a:bodyPr>
          <a:lstStyle/>
          <a:p>
            <a:pPr marL="0" lvl="0" indent="0" algn="ctr">
              <a:lnSpc>
                <a:spcPts val="4082"/>
              </a:lnSpc>
              <a:spcBef>
                <a:spcPct val="0"/>
              </a:spcBef>
            </a:pPr>
            <a:r>
              <a:rPr lang="en-US" sz="2915" b="1" u="none" strike="noStrike">
                <a:solidFill>
                  <a:srgbClr val="000000"/>
                </a:solidFill>
                <a:latin typeface="Canva Sans Bold"/>
                <a:ea typeface="Canva Sans Bold"/>
                <a:cs typeface="Canva Sans Bold"/>
                <a:sym typeface="Canva Sans Bold"/>
              </a:rPr>
              <a:t>Phase 4</a:t>
            </a:r>
          </a:p>
        </p:txBody>
      </p:sp>
      <p:sp>
        <p:nvSpPr>
          <p:cNvPr id="55" name="TextBox 55"/>
          <p:cNvSpPr txBox="1"/>
          <p:nvPr/>
        </p:nvSpPr>
        <p:spPr>
          <a:xfrm>
            <a:off x="5420492" y="4539856"/>
            <a:ext cx="2885488" cy="837620"/>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System Analysis &amp; Design</a:t>
            </a:r>
          </a:p>
        </p:txBody>
      </p:sp>
      <p:sp>
        <p:nvSpPr>
          <p:cNvPr id="56" name="TextBox 56"/>
          <p:cNvSpPr txBox="1"/>
          <p:nvPr/>
        </p:nvSpPr>
        <p:spPr>
          <a:xfrm>
            <a:off x="10436717" y="5643995"/>
            <a:ext cx="2909667"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Smart contract and backend implementation</a:t>
            </a:r>
          </a:p>
        </p:txBody>
      </p:sp>
      <p:sp>
        <p:nvSpPr>
          <p:cNvPr id="57" name="TextBox 57"/>
          <p:cNvSpPr txBox="1"/>
          <p:nvPr/>
        </p:nvSpPr>
        <p:spPr>
          <a:xfrm>
            <a:off x="5755694" y="7146509"/>
            <a:ext cx="2215085" cy="1263477"/>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UI Integration &amp; System Testing</a:t>
            </a:r>
          </a:p>
        </p:txBody>
      </p:sp>
      <p:sp>
        <p:nvSpPr>
          <p:cNvPr id="58" name="TextBox 58"/>
          <p:cNvSpPr txBox="1"/>
          <p:nvPr/>
        </p:nvSpPr>
        <p:spPr>
          <a:xfrm>
            <a:off x="10444713" y="8504029"/>
            <a:ext cx="2973074" cy="1263456"/>
          </a:xfrm>
          <a:prstGeom prst="rect">
            <a:avLst/>
          </a:prstGeom>
        </p:spPr>
        <p:txBody>
          <a:bodyPr lIns="0" tIns="0" rIns="0" bIns="0" rtlCol="0" anchor="t">
            <a:spAutoFit/>
          </a:bodyPr>
          <a:lstStyle/>
          <a:p>
            <a:pPr algn="ctr">
              <a:lnSpc>
                <a:spcPts val="3401"/>
              </a:lnSpc>
            </a:pPr>
            <a:r>
              <a:rPr lang="en-US" sz="2429" b="1">
                <a:solidFill>
                  <a:srgbClr val="000000"/>
                </a:solidFill>
                <a:latin typeface="Canva Sans Bold"/>
                <a:ea typeface="Canva Sans Bold"/>
                <a:cs typeface="Canva Sans Bold"/>
                <a:sym typeface="Canva Sans Bold"/>
              </a:rPr>
              <a:t>Testnet Deployment &amp; Performance Check</a:t>
            </a:r>
          </a:p>
        </p:txBody>
      </p:sp>
      <p:sp>
        <p:nvSpPr>
          <p:cNvPr id="59" name="TextBox 59"/>
          <p:cNvSpPr txBox="1"/>
          <p:nvPr/>
        </p:nvSpPr>
        <p:spPr>
          <a:xfrm>
            <a:off x="959320" y="3226754"/>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Frontend</a:t>
            </a:r>
          </a:p>
        </p:txBody>
      </p:sp>
      <p:sp>
        <p:nvSpPr>
          <p:cNvPr id="60" name="TextBox 60"/>
          <p:cNvSpPr txBox="1"/>
          <p:nvPr/>
        </p:nvSpPr>
        <p:spPr>
          <a:xfrm>
            <a:off x="-1595885" y="2130149"/>
            <a:ext cx="7697242"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Dev-Approach</a:t>
            </a:r>
          </a:p>
        </p:txBody>
      </p:sp>
      <p:sp>
        <p:nvSpPr>
          <p:cNvPr id="61" name="TextBox 61"/>
          <p:cNvSpPr txBox="1"/>
          <p:nvPr/>
        </p:nvSpPr>
        <p:spPr>
          <a:xfrm>
            <a:off x="6395416" y="1889864"/>
            <a:ext cx="6040320" cy="685651"/>
          </a:xfrm>
          <a:prstGeom prst="rect">
            <a:avLst/>
          </a:prstGeom>
        </p:spPr>
        <p:txBody>
          <a:bodyPr lIns="0" tIns="0" rIns="0" bIns="0" rtlCol="0" anchor="t">
            <a:spAutoFit/>
          </a:bodyPr>
          <a:lstStyle/>
          <a:p>
            <a:pPr algn="ctr">
              <a:lnSpc>
                <a:spcPts val="5599"/>
              </a:lnSpc>
            </a:pPr>
            <a:r>
              <a:rPr lang="en-US" sz="3999" b="1" dirty="0">
                <a:solidFill>
                  <a:srgbClr val="000000"/>
                </a:solidFill>
                <a:latin typeface="Canva Sans Bold"/>
                <a:ea typeface="Canva Sans Bold"/>
                <a:cs typeface="Canva Sans Bold"/>
                <a:sym typeface="Canva Sans Bold"/>
              </a:rPr>
              <a:t>Timeline and Milestones</a:t>
            </a:r>
          </a:p>
        </p:txBody>
      </p:sp>
      <p:sp>
        <p:nvSpPr>
          <p:cNvPr id="63" name="TextBox 63"/>
          <p:cNvSpPr txBox="1"/>
          <p:nvPr/>
        </p:nvSpPr>
        <p:spPr>
          <a:xfrm>
            <a:off x="14159812" y="2387289"/>
            <a:ext cx="3722856"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Future Scope</a:t>
            </a:r>
          </a:p>
        </p:txBody>
      </p:sp>
      <p:sp>
        <p:nvSpPr>
          <p:cNvPr id="64" name="TextBox 64"/>
          <p:cNvSpPr txBox="1"/>
          <p:nvPr/>
        </p:nvSpPr>
        <p:spPr>
          <a:xfrm>
            <a:off x="14607238" y="4840940"/>
            <a:ext cx="1507750" cy="1349024"/>
          </a:xfrm>
          <a:prstGeom prst="rect">
            <a:avLst/>
          </a:prstGeom>
        </p:spPr>
        <p:txBody>
          <a:bodyPr wrap="square" lIns="0" tIns="0" rIns="0" bIns="0" rtlCol="0" anchor="t">
            <a:spAutoFit/>
          </a:bodyPr>
          <a:lstStyle/>
          <a:p>
            <a:pPr algn="ctr">
              <a:lnSpc>
                <a:spcPts val="3639"/>
              </a:lnSpc>
            </a:pPr>
            <a:r>
              <a:rPr lang="en-US" sz="2400" b="1" dirty="0">
                <a:solidFill>
                  <a:srgbClr val="000000"/>
                </a:solidFill>
                <a:latin typeface="Canva Sans Bold"/>
                <a:ea typeface="Canva Sans Bold"/>
                <a:cs typeface="Canva Sans Bold"/>
                <a:sym typeface="Canva Sans Bold"/>
              </a:rPr>
              <a:t>Role</a:t>
            </a:r>
            <a:br>
              <a:rPr lang="en-US" sz="2400" b="1" dirty="0">
                <a:solidFill>
                  <a:srgbClr val="000000"/>
                </a:solidFill>
                <a:latin typeface="Canva Sans Bold"/>
                <a:ea typeface="Canva Sans Bold"/>
                <a:cs typeface="Canva Sans Bold"/>
                <a:sym typeface="Canva Sans Bold"/>
              </a:rPr>
            </a:br>
            <a:r>
              <a:rPr lang="en-US" sz="2400" b="1" dirty="0">
                <a:solidFill>
                  <a:srgbClr val="000000"/>
                </a:solidFill>
                <a:latin typeface="Canva Sans Bold"/>
                <a:ea typeface="Canva Sans Bold"/>
                <a:cs typeface="Canva Sans Bold"/>
                <a:sym typeface="Canva Sans Bold"/>
              </a:rPr>
              <a:t>Based Access</a:t>
            </a:r>
          </a:p>
        </p:txBody>
      </p:sp>
      <p:sp>
        <p:nvSpPr>
          <p:cNvPr id="65" name="TextBox 65"/>
          <p:cNvSpPr txBox="1"/>
          <p:nvPr/>
        </p:nvSpPr>
        <p:spPr>
          <a:xfrm>
            <a:off x="765240" y="3628715"/>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React, App-Kit</a:t>
            </a:r>
          </a:p>
          <a:p>
            <a:pPr algn="ctr">
              <a:lnSpc>
                <a:spcPts val="3220"/>
              </a:lnSpc>
            </a:pPr>
            <a:r>
              <a:rPr lang="en-US" sz="2300" b="1">
                <a:solidFill>
                  <a:srgbClr val="000000"/>
                </a:solidFill>
                <a:latin typeface="Canva Sans Bold"/>
                <a:ea typeface="Canva Sans Bold"/>
                <a:cs typeface="Canva Sans Bold"/>
                <a:sym typeface="Canva Sans Bold"/>
              </a:rPr>
              <a:t>Axios,Ethers</a:t>
            </a:r>
          </a:p>
        </p:txBody>
      </p:sp>
      <p:sp>
        <p:nvSpPr>
          <p:cNvPr id="66" name="TextBox 66"/>
          <p:cNvSpPr txBox="1"/>
          <p:nvPr/>
        </p:nvSpPr>
        <p:spPr>
          <a:xfrm>
            <a:off x="967590" y="4949511"/>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Backend</a:t>
            </a:r>
          </a:p>
        </p:txBody>
      </p:sp>
      <p:sp>
        <p:nvSpPr>
          <p:cNvPr id="67" name="TextBox 67"/>
          <p:cNvSpPr txBox="1"/>
          <p:nvPr/>
        </p:nvSpPr>
        <p:spPr>
          <a:xfrm>
            <a:off x="773510" y="5351472"/>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Node JS, Multer</a:t>
            </a:r>
          </a:p>
          <a:p>
            <a:pPr algn="ctr">
              <a:lnSpc>
                <a:spcPts val="3220"/>
              </a:lnSpc>
            </a:pPr>
            <a:r>
              <a:rPr lang="en-US" sz="2300" b="1">
                <a:solidFill>
                  <a:srgbClr val="000000"/>
                </a:solidFill>
                <a:latin typeface="Canva Sans Bold"/>
                <a:ea typeface="Canva Sans Bold"/>
                <a:cs typeface="Canva Sans Bold"/>
                <a:sym typeface="Canva Sans Bold"/>
              </a:rPr>
              <a:t>Express,Joi</a:t>
            </a:r>
          </a:p>
        </p:txBody>
      </p:sp>
      <p:sp>
        <p:nvSpPr>
          <p:cNvPr id="68" name="TextBox 68"/>
          <p:cNvSpPr txBox="1"/>
          <p:nvPr/>
        </p:nvSpPr>
        <p:spPr>
          <a:xfrm>
            <a:off x="949795" y="6698215"/>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Blockchain</a:t>
            </a:r>
          </a:p>
        </p:txBody>
      </p:sp>
      <p:sp>
        <p:nvSpPr>
          <p:cNvPr id="69" name="TextBox 69"/>
          <p:cNvSpPr txBox="1"/>
          <p:nvPr/>
        </p:nvSpPr>
        <p:spPr>
          <a:xfrm>
            <a:off x="755715" y="7100176"/>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Hardhat, Ganache</a:t>
            </a:r>
          </a:p>
          <a:p>
            <a:pPr algn="ctr">
              <a:lnSpc>
                <a:spcPts val="3220"/>
              </a:lnSpc>
            </a:pPr>
            <a:r>
              <a:rPr lang="en-US" sz="2300" b="1">
                <a:solidFill>
                  <a:srgbClr val="000000"/>
                </a:solidFill>
                <a:latin typeface="Canva Sans Bold"/>
                <a:ea typeface="Canva Sans Bold"/>
                <a:cs typeface="Canva Sans Bold"/>
                <a:sym typeface="Canva Sans Bold"/>
              </a:rPr>
              <a:t>Sepolia , Solidity</a:t>
            </a:r>
          </a:p>
        </p:txBody>
      </p:sp>
      <p:sp>
        <p:nvSpPr>
          <p:cNvPr id="70" name="TextBox 70"/>
          <p:cNvSpPr txBox="1"/>
          <p:nvPr/>
        </p:nvSpPr>
        <p:spPr>
          <a:xfrm>
            <a:off x="949795" y="8455893"/>
            <a:ext cx="2482642" cy="431391"/>
          </a:xfrm>
          <a:prstGeom prst="rect">
            <a:avLst/>
          </a:prstGeom>
        </p:spPr>
        <p:txBody>
          <a:bodyPr lIns="0" tIns="0" rIns="0" bIns="0" rtlCol="0" anchor="t">
            <a:spAutoFit/>
          </a:bodyPr>
          <a:lstStyle/>
          <a:p>
            <a:pPr marL="0" lvl="0" indent="0" algn="ctr">
              <a:lnSpc>
                <a:spcPts val="3522"/>
              </a:lnSpc>
              <a:spcBef>
                <a:spcPct val="0"/>
              </a:spcBef>
            </a:pPr>
            <a:r>
              <a:rPr lang="en-US" sz="2515" b="1" u="none" strike="noStrike">
                <a:solidFill>
                  <a:srgbClr val="000000"/>
                </a:solidFill>
                <a:latin typeface="Canva Sans Bold"/>
                <a:ea typeface="Canva Sans Bold"/>
                <a:cs typeface="Canva Sans Bold"/>
                <a:sym typeface="Canva Sans Bold"/>
              </a:rPr>
              <a:t>Storage</a:t>
            </a:r>
          </a:p>
        </p:txBody>
      </p:sp>
      <p:sp>
        <p:nvSpPr>
          <p:cNvPr id="71" name="TextBox 71"/>
          <p:cNvSpPr txBox="1"/>
          <p:nvPr/>
        </p:nvSpPr>
        <p:spPr>
          <a:xfrm>
            <a:off x="755715" y="8848329"/>
            <a:ext cx="2925443" cy="789277"/>
          </a:xfrm>
          <a:prstGeom prst="rect">
            <a:avLst/>
          </a:prstGeom>
        </p:spPr>
        <p:txBody>
          <a:bodyPr lIns="0" tIns="0" rIns="0" bIns="0" rtlCol="0" anchor="t">
            <a:spAutoFit/>
          </a:bodyPr>
          <a:lstStyle/>
          <a:p>
            <a:pPr algn="ctr">
              <a:lnSpc>
                <a:spcPts val="3220"/>
              </a:lnSpc>
            </a:pPr>
            <a:r>
              <a:rPr lang="en-US" sz="2300" b="1">
                <a:solidFill>
                  <a:srgbClr val="000000"/>
                </a:solidFill>
                <a:latin typeface="Canva Sans Bold"/>
                <a:ea typeface="Canva Sans Bold"/>
                <a:cs typeface="Canva Sans Bold"/>
                <a:sym typeface="Canva Sans Bold"/>
              </a:rPr>
              <a:t>IPFS, Pinata</a:t>
            </a:r>
          </a:p>
          <a:p>
            <a:pPr algn="ctr">
              <a:lnSpc>
                <a:spcPts val="3220"/>
              </a:lnSpc>
            </a:pPr>
            <a:r>
              <a:rPr lang="en-US" sz="2300" b="1">
                <a:solidFill>
                  <a:srgbClr val="000000"/>
                </a:solidFill>
                <a:latin typeface="Canva Sans Bold"/>
                <a:ea typeface="Canva Sans Bold"/>
                <a:cs typeface="Canva Sans Bold"/>
                <a:sym typeface="Canva Sans Bold"/>
              </a:rPr>
              <a:t>MongoDB,AES-256</a:t>
            </a:r>
          </a:p>
        </p:txBody>
      </p:sp>
      <p:sp>
        <p:nvSpPr>
          <p:cNvPr id="72" name="Freeform 72"/>
          <p:cNvSpPr/>
          <p:nvPr/>
        </p:nvSpPr>
        <p:spPr>
          <a:xfrm>
            <a:off x="13417787" y="2269249"/>
            <a:ext cx="1080701" cy="1080701"/>
          </a:xfrm>
          <a:custGeom>
            <a:avLst/>
            <a:gdLst/>
            <a:ahLst/>
            <a:cxnLst/>
            <a:rect l="l" t="t" r="r" b="b"/>
            <a:pathLst>
              <a:path w="1080701" h="1080701">
                <a:moveTo>
                  <a:pt x="0" y="0"/>
                </a:moveTo>
                <a:lnTo>
                  <a:pt x="1080701" y="0"/>
                </a:lnTo>
                <a:lnTo>
                  <a:pt x="1080701" y="1080701"/>
                </a:lnTo>
                <a:lnTo>
                  <a:pt x="0" y="10807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0240" y="2784853"/>
            <a:ext cx="4264142" cy="3864378"/>
          </a:xfrm>
          <a:custGeom>
            <a:avLst/>
            <a:gdLst/>
            <a:ahLst/>
            <a:cxnLst/>
            <a:rect l="l" t="t" r="r" b="b"/>
            <a:pathLst>
              <a:path w="4264142" h="3864378">
                <a:moveTo>
                  <a:pt x="0" y="0"/>
                </a:moveTo>
                <a:lnTo>
                  <a:pt x="4264142" y="0"/>
                </a:lnTo>
                <a:lnTo>
                  <a:pt x="4264142" y="3864378"/>
                </a:lnTo>
                <a:lnTo>
                  <a:pt x="0" y="3864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6656" y="3149451"/>
            <a:ext cx="3851319" cy="3335074"/>
            <a:chOff x="0" y="0"/>
            <a:chExt cx="5135093" cy="4446765"/>
          </a:xfrm>
        </p:grpSpPr>
        <p:sp>
          <p:nvSpPr>
            <p:cNvPr id="4" name="Freeform 4"/>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4"/>
              <a:stretch>
                <a:fillRect t="-22972" b="-22972"/>
              </a:stretch>
            </a:blipFill>
          </p:spPr>
        </p:sp>
      </p:grpSp>
      <p:sp>
        <p:nvSpPr>
          <p:cNvPr id="5" name="Freeform 5"/>
          <p:cNvSpPr/>
          <p:nvPr/>
        </p:nvSpPr>
        <p:spPr>
          <a:xfrm>
            <a:off x="4719771" y="2807560"/>
            <a:ext cx="4264142" cy="3864378"/>
          </a:xfrm>
          <a:custGeom>
            <a:avLst/>
            <a:gdLst/>
            <a:ahLst/>
            <a:cxnLst/>
            <a:rect l="l" t="t" r="r" b="b"/>
            <a:pathLst>
              <a:path w="4264142" h="3864378">
                <a:moveTo>
                  <a:pt x="0" y="0"/>
                </a:moveTo>
                <a:lnTo>
                  <a:pt x="4264142" y="0"/>
                </a:lnTo>
                <a:lnTo>
                  <a:pt x="4264142" y="3864379"/>
                </a:lnTo>
                <a:lnTo>
                  <a:pt x="0" y="3864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298962" y="2807560"/>
            <a:ext cx="4264142" cy="3864378"/>
          </a:xfrm>
          <a:custGeom>
            <a:avLst/>
            <a:gdLst/>
            <a:ahLst/>
            <a:cxnLst/>
            <a:rect l="l" t="t" r="r" b="b"/>
            <a:pathLst>
              <a:path w="4264142" h="3864378">
                <a:moveTo>
                  <a:pt x="0" y="0"/>
                </a:moveTo>
                <a:lnTo>
                  <a:pt x="4264143" y="0"/>
                </a:lnTo>
                <a:lnTo>
                  <a:pt x="4264143" y="3864379"/>
                </a:lnTo>
                <a:lnTo>
                  <a:pt x="0" y="3864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4926178" y="3172158"/>
            <a:ext cx="3851319" cy="3335074"/>
            <a:chOff x="0" y="0"/>
            <a:chExt cx="5135093" cy="4446765"/>
          </a:xfrm>
        </p:grpSpPr>
        <p:sp>
          <p:nvSpPr>
            <p:cNvPr id="8" name="Freeform 8"/>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7"/>
              <a:stretch>
                <a:fillRect t="-7739" b="-7739"/>
              </a:stretch>
            </a:blipFill>
          </p:spPr>
        </p:sp>
      </p:grpSp>
      <p:grpSp>
        <p:nvGrpSpPr>
          <p:cNvPr id="9" name="Group 9"/>
          <p:cNvGrpSpPr/>
          <p:nvPr/>
        </p:nvGrpSpPr>
        <p:grpSpPr>
          <a:xfrm>
            <a:off x="9505369" y="3172158"/>
            <a:ext cx="3851319" cy="3335074"/>
            <a:chOff x="0" y="0"/>
            <a:chExt cx="5135093" cy="4446765"/>
          </a:xfrm>
        </p:grpSpPr>
        <p:sp>
          <p:nvSpPr>
            <p:cNvPr id="10" name="Freeform 10"/>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8"/>
              <a:stretch>
                <a:fillRect t="-24502" b="-24502"/>
              </a:stretch>
            </a:blipFill>
          </p:spPr>
        </p:sp>
      </p:grpSp>
      <p:sp>
        <p:nvSpPr>
          <p:cNvPr id="11" name="Freeform 11"/>
          <p:cNvSpPr/>
          <p:nvPr/>
        </p:nvSpPr>
        <p:spPr>
          <a:xfrm>
            <a:off x="5055098" y="937889"/>
            <a:ext cx="8177813" cy="1113396"/>
          </a:xfrm>
          <a:custGeom>
            <a:avLst/>
            <a:gdLst/>
            <a:ahLst/>
            <a:cxnLst/>
            <a:rect l="l" t="t" r="r" b="b"/>
            <a:pathLst>
              <a:path w="8177813" h="1113396">
                <a:moveTo>
                  <a:pt x="0" y="0"/>
                </a:moveTo>
                <a:lnTo>
                  <a:pt x="8177813" y="0"/>
                </a:lnTo>
                <a:lnTo>
                  <a:pt x="8177813" y="1113396"/>
                </a:lnTo>
                <a:lnTo>
                  <a:pt x="0" y="11133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098102" y="9799330"/>
            <a:ext cx="12029132" cy="4385567"/>
          </a:xfrm>
          <a:custGeom>
            <a:avLst/>
            <a:gdLst/>
            <a:ahLst/>
            <a:cxnLst/>
            <a:rect l="l" t="t" r="r" b="b"/>
            <a:pathLst>
              <a:path w="12029132" h="4385567">
                <a:moveTo>
                  <a:pt x="0" y="0"/>
                </a:moveTo>
                <a:lnTo>
                  <a:pt x="12029132" y="0"/>
                </a:lnTo>
                <a:lnTo>
                  <a:pt x="12029132" y="4385567"/>
                </a:lnTo>
                <a:lnTo>
                  <a:pt x="0" y="43855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3921271" y="9561205"/>
            <a:ext cx="9897066" cy="4385567"/>
          </a:xfrm>
          <a:custGeom>
            <a:avLst/>
            <a:gdLst/>
            <a:ahLst/>
            <a:cxnLst/>
            <a:rect l="l" t="t" r="r" b="b"/>
            <a:pathLst>
              <a:path w="9897066" h="4385567">
                <a:moveTo>
                  <a:pt x="0" y="0"/>
                </a:moveTo>
                <a:lnTo>
                  <a:pt x="9897065" y="0"/>
                </a:lnTo>
                <a:lnTo>
                  <a:pt x="9897065"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2310767" y="9561205"/>
            <a:ext cx="9897066" cy="4385567"/>
          </a:xfrm>
          <a:custGeom>
            <a:avLst/>
            <a:gdLst/>
            <a:ahLst/>
            <a:cxnLst/>
            <a:rect l="l" t="t" r="r" b="b"/>
            <a:pathLst>
              <a:path w="9897066" h="4385567">
                <a:moveTo>
                  <a:pt x="0" y="0"/>
                </a:moveTo>
                <a:lnTo>
                  <a:pt x="9897066" y="0"/>
                </a:lnTo>
                <a:lnTo>
                  <a:pt x="9897066" y="4385567"/>
                </a:lnTo>
                <a:lnTo>
                  <a:pt x="0" y="43855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3784332" y="2784853"/>
            <a:ext cx="4264142" cy="3864378"/>
          </a:xfrm>
          <a:custGeom>
            <a:avLst/>
            <a:gdLst/>
            <a:ahLst/>
            <a:cxnLst/>
            <a:rect l="l" t="t" r="r" b="b"/>
            <a:pathLst>
              <a:path w="4264142" h="3864378">
                <a:moveTo>
                  <a:pt x="0" y="0"/>
                </a:moveTo>
                <a:lnTo>
                  <a:pt x="4264143" y="0"/>
                </a:lnTo>
                <a:lnTo>
                  <a:pt x="4264143" y="3864378"/>
                </a:lnTo>
                <a:lnTo>
                  <a:pt x="0" y="38643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3990739" y="3149451"/>
            <a:ext cx="3851319" cy="3335074"/>
            <a:chOff x="0" y="0"/>
            <a:chExt cx="5135093" cy="4446765"/>
          </a:xfrm>
        </p:grpSpPr>
        <p:sp>
          <p:nvSpPr>
            <p:cNvPr id="17" name="Freeform 17"/>
            <p:cNvSpPr/>
            <p:nvPr/>
          </p:nvSpPr>
          <p:spPr>
            <a:xfrm>
              <a:off x="0" y="0"/>
              <a:ext cx="5135118" cy="4446778"/>
            </a:xfrm>
            <a:custGeom>
              <a:avLst/>
              <a:gdLst/>
              <a:ahLst/>
              <a:cxnLst/>
              <a:rect l="l" t="t" r="r" b="b"/>
              <a:pathLst>
                <a:path w="5135118" h="4446778">
                  <a:moveTo>
                    <a:pt x="3851275" y="0"/>
                  </a:moveTo>
                  <a:lnTo>
                    <a:pt x="1283716" y="0"/>
                  </a:lnTo>
                  <a:lnTo>
                    <a:pt x="0" y="2223389"/>
                  </a:lnTo>
                  <a:lnTo>
                    <a:pt x="1283716" y="4446778"/>
                  </a:lnTo>
                  <a:lnTo>
                    <a:pt x="3851275" y="4446778"/>
                  </a:lnTo>
                  <a:lnTo>
                    <a:pt x="5135118" y="2223389"/>
                  </a:lnTo>
                  <a:close/>
                </a:path>
              </a:pathLst>
            </a:custGeom>
            <a:blipFill>
              <a:blip r:embed="rId15"/>
              <a:stretch>
                <a:fillRect t="-11245" b="-54912"/>
              </a:stretch>
            </a:blipFill>
          </p:spPr>
        </p:sp>
      </p:grpSp>
      <p:sp>
        <p:nvSpPr>
          <p:cNvPr id="18" name="TextBox 18"/>
          <p:cNvSpPr txBox="1"/>
          <p:nvPr/>
        </p:nvSpPr>
        <p:spPr>
          <a:xfrm>
            <a:off x="5579564" y="1028081"/>
            <a:ext cx="7128872" cy="838200"/>
          </a:xfrm>
          <a:prstGeom prst="rect">
            <a:avLst/>
          </a:prstGeom>
        </p:spPr>
        <p:txBody>
          <a:bodyPr lIns="0" tIns="0" rIns="0" bIns="0" rtlCol="0" anchor="t">
            <a:spAutoFit/>
          </a:bodyPr>
          <a:lstStyle/>
          <a:p>
            <a:pPr algn="ctr">
              <a:lnSpc>
                <a:spcPts val="6298"/>
              </a:lnSpc>
            </a:pPr>
            <a:r>
              <a:rPr lang="en-US" sz="4500" b="1">
                <a:solidFill>
                  <a:srgbClr val="FFFFFF"/>
                </a:solidFill>
                <a:latin typeface="Montserrat Bold"/>
                <a:ea typeface="Montserrat Bold"/>
                <a:cs typeface="Montserrat Bold"/>
                <a:sym typeface="Montserrat Bold"/>
              </a:rPr>
              <a:t>Meet Our Best Team</a:t>
            </a:r>
          </a:p>
        </p:txBody>
      </p:sp>
      <p:sp>
        <p:nvSpPr>
          <p:cNvPr id="19" name="TextBox 19"/>
          <p:cNvSpPr txBox="1"/>
          <p:nvPr/>
        </p:nvSpPr>
        <p:spPr>
          <a:xfrm>
            <a:off x="34272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Dhairya Shah</a:t>
            </a:r>
          </a:p>
        </p:txBody>
      </p:sp>
      <p:sp>
        <p:nvSpPr>
          <p:cNvPr id="20" name="TextBox 20"/>
          <p:cNvSpPr txBox="1"/>
          <p:nvPr/>
        </p:nvSpPr>
        <p:spPr>
          <a:xfrm>
            <a:off x="1017146"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1" name="TextBox 21"/>
          <p:cNvSpPr txBox="1"/>
          <p:nvPr/>
        </p:nvSpPr>
        <p:spPr>
          <a:xfrm>
            <a:off x="102870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Team Leader</a:t>
            </a:r>
          </a:p>
        </p:txBody>
      </p:sp>
      <p:sp>
        <p:nvSpPr>
          <p:cNvPr id="22" name="TextBox 22"/>
          <p:cNvSpPr txBox="1"/>
          <p:nvPr/>
        </p:nvSpPr>
        <p:spPr>
          <a:xfrm>
            <a:off x="450438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Manasvi Rachi</a:t>
            </a:r>
          </a:p>
        </p:txBody>
      </p:sp>
      <p:sp>
        <p:nvSpPr>
          <p:cNvPr id="23" name="TextBox 23"/>
          <p:cNvSpPr txBox="1"/>
          <p:nvPr/>
        </p:nvSpPr>
        <p:spPr>
          <a:xfrm>
            <a:off x="517880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4" name="TextBox 24"/>
          <p:cNvSpPr txBox="1"/>
          <p:nvPr/>
        </p:nvSpPr>
        <p:spPr>
          <a:xfrm>
            <a:off x="5190353"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Tech</a:t>
            </a:r>
          </a:p>
        </p:txBody>
      </p:sp>
      <p:sp>
        <p:nvSpPr>
          <p:cNvPr id="25" name="TextBox 25"/>
          <p:cNvSpPr txBox="1"/>
          <p:nvPr/>
        </p:nvSpPr>
        <p:spPr>
          <a:xfrm>
            <a:off x="9505369"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Shifa Tirmizi</a:t>
            </a:r>
          </a:p>
        </p:txBody>
      </p:sp>
      <p:sp>
        <p:nvSpPr>
          <p:cNvPr id="26" name="TextBox 26"/>
          <p:cNvSpPr txBox="1"/>
          <p:nvPr/>
        </p:nvSpPr>
        <p:spPr>
          <a:xfrm>
            <a:off x="10179787"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GLS University</a:t>
            </a:r>
          </a:p>
        </p:txBody>
      </p:sp>
      <p:sp>
        <p:nvSpPr>
          <p:cNvPr id="27" name="TextBox 27"/>
          <p:cNvSpPr txBox="1"/>
          <p:nvPr/>
        </p:nvSpPr>
        <p:spPr>
          <a:xfrm>
            <a:off x="10191340"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
        <p:nvSpPr>
          <p:cNvPr id="28" name="TextBox 28"/>
          <p:cNvSpPr txBox="1"/>
          <p:nvPr/>
        </p:nvSpPr>
        <p:spPr>
          <a:xfrm>
            <a:off x="13667022" y="6907044"/>
            <a:ext cx="4059174" cy="438760"/>
          </a:xfrm>
          <a:prstGeom prst="rect">
            <a:avLst/>
          </a:prstGeom>
        </p:spPr>
        <p:txBody>
          <a:bodyPr lIns="0" tIns="0" rIns="0" bIns="0" rtlCol="0" anchor="t">
            <a:spAutoFit/>
          </a:bodyPr>
          <a:lstStyle/>
          <a:p>
            <a:pPr algn="ctr">
              <a:lnSpc>
                <a:spcPts val="3639"/>
              </a:lnSpc>
            </a:pPr>
            <a:r>
              <a:rPr lang="en-US" sz="2599" b="1">
                <a:solidFill>
                  <a:srgbClr val="000000"/>
                </a:solidFill>
                <a:latin typeface="Montserrat Bold"/>
                <a:ea typeface="Montserrat Bold"/>
                <a:cs typeface="Montserrat Bold"/>
                <a:sym typeface="Montserrat Bold"/>
              </a:rPr>
              <a:t>Jinal Udani</a:t>
            </a:r>
          </a:p>
        </p:txBody>
      </p:sp>
      <p:sp>
        <p:nvSpPr>
          <p:cNvPr id="29" name="TextBox 29"/>
          <p:cNvSpPr txBox="1"/>
          <p:nvPr/>
        </p:nvSpPr>
        <p:spPr>
          <a:xfrm>
            <a:off x="14341440" y="7348376"/>
            <a:ext cx="2710339" cy="356235"/>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 GLS University</a:t>
            </a:r>
          </a:p>
        </p:txBody>
      </p:sp>
      <p:sp>
        <p:nvSpPr>
          <p:cNvPr id="30" name="TextBox 30"/>
          <p:cNvSpPr txBox="1"/>
          <p:nvPr/>
        </p:nvSpPr>
        <p:spPr>
          <a:xfrm>
            <a:off x="14482286" y="7737157"/>
            <a:ext cx="2710339" cy="356260"/>
          </a:xfrm>
          <a:prstGeom prst="rect">
            <a:avLst/>
          </a:prstGeom>
        </p:spPr>
        <p:txBody>
          <a:bodyPr lIns="0" tIns="0" rIns="0" bIns="0" rtlCol="0" anchor="t">
            <a:spAutoFit/>
          </a:bodyPr>
          <a:lstStyle/>
          <a:p>
            <a:pPr algn="ctr">
              <a:lnSpc>
                <a:spcPts val="2940"/>
              </a:lnSpc>
            </a:pPr>
            <a:r>
              <a:rPr lang="en-US" sz="2100" b="1">
                <a:solidFill>
                  <a:srgbClr val="000000"/>
                </a:solidFill>
                <a:latin typeface="Montserrat Bold"/>
                <a:ea typeface="Montserrat Bold"/>
                <a:cs typeface="Montserrat Bold"/>
                <a:sym typeface="Montserrat Bold"/>
              </a:rPr>
              <a:t>Non-Tech/Design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322</Words>
  <Application>Microsoft Office PowerPoint</Application>
  <PresentationFormat>Custom</PresentationFormat>
  <Paragraphs>103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Canva Sans Bold</vt:lpstr>
      <vt:lpstr>DM Serif Display</vt:lpstr>
      <vt:lpstr>Calibri</vt:lpstr>
      <vt:lpstr>DM Sans Bold</vt:lpstr>
      <vt:lpstr>Montserrat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Clear definition of the problem Organizations share sensitive data across different platforms and entities. There is no reliable way to ensure that shared data has not been altered. Data privacy and unauthorized access remain major concerns. Existing</dc:title>
  <dc:creator>Dhairya</dc:creator>
  <cp:lastModifiedBy>dhairya217@outlook.com</cp:lastModifiedBy>
  <cp:revision>6</cp:revision>
  <dcterms:created xsi:type="dcterms:W3CDTF">2006-08-16T00:00:00Z</dcterms:created>
  <dcterms:modified xsi:type="dcterms:W3CDTF">2026-02-17T09:18:32Z</dcterms:modified>
  <dc:identifier>DAHAqKAwelE</dc:identifier>
</cp:coreProperties>
</file>